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6"/>
  </p:sldMasterIdLst>
  <p:notesMasterIdLst>
    <p:notesMasterId r:id="rId48"/>
  </p:notesMasterIdLst>
  <p:sldIdLst>
    <p:sldId id="332" r:id="rId7"/>
    <p:sldId id="426" r:id="rId8"/>
    <p:sldId id="339" r:id="rId9"/>
    <p:sldId id="346" r:id="rId10"/>
    <p:sldId id="347" r:id="rId11"/>
    <p:sldId id="348" r:id="rId12"/>
    <p:sldId id="349" r:id="rId13"/>
    <p:sldId id="350" r:id="rId14"/>
    <p:sldId id="351" r:id="rId15"/>
    <p:sldId id="352" r:id="rId16"/>
    <p:sldId id="353" r:id="rId17"/>
    <p:sldId id="354" r:id="rId18"/>
    <p:sldId id="355" r:id="rId19"/>
    <p:sldId id="357" r:id="rId20"/>
    <p:sldId id="358" r:id="rId21"/>
    <p:sldId id="359" r:id="rId22"/>
    <p:sldId id="360" r:id="rId23"/>
    <p:sldId id="361" r:id="rId24"/>
    <p:sldId id="362" r:id="rId25"/>
    <p:sldId id="363" r:id="rId26"/>
    <p:sldId id="369" r:id="rId27"/>
    <p:sldId id="370" r:id="rId28"/>
    <p:sldId id="371" r:id="rId29"/>
    <p:sldId id="372" r:id="rId30"/>
    <p:sldId id="373" r:id="rId31"/>
    <p:sldId id="374" r:id="rId32"/>
    <p:sldId id="375" r:id="rId33"/>
    <p:sldId id="376" r:id="rId34"/>
    <p:sldId id="377" r:id="rId35"/>
    <p:sldId id="378" r:id="rId36"/>
    <p:sldId id="379" r:id="rId37"/>
    <p:sldId id="380" r:id="rId38"/>
    <p:sldId id="382" r:id="rId39"/>
    <p:sldId id="405" r:id="rId40"/>
    <p:sldId id="406" r:id="rId41"/>
    <p:sldId id="415" r:id="rId42"/>
    <p:sldId id="425" r:id="rId43"/>
    <p:sldId id="420" r:id="rId44"/>
    <p:sldId id="421" r:id="rId45"/>
    <p:sldId id="422" r:id="rId46"/>
    <p:sldId id="423" r:id="rId47"/>
  </p:sldIdLst>
  <p:sldSz cx="9144000" cy="6858000" type="screen4x3"/>
  <p:notesSz cx="6858000" cy="9144000"/>
  <p:embeddedFontLst>
    <p:embeddedFont>
      <p:font typeface="Open Sans Semibold" panose="020B0604020202020204" charset="0"/>
      <p:bold r:id="rId49"/>
      <p:boldItalic r:id="rId50"/>
    </p:embeddedFont>
    <p:embeddedFont>
      <p:font typeface="Open Sans Light" panose="020B0604020202020204" charset="0"/>
      <p:regular r:id="rId51"/>
      <p:italic r:id="rId52"/>
    </p:embeddedFont>
    <p:embeddedFont>
      <p:font typeface="Open Sans Extrabold" panose="020B0604020202020204" charset="0"/>
      <p:bold r:id="rId53"/>
      <p:boldItalic r:id="rId54"/>
    </p:embeddedFont>
    <p:embeddedFont>
      <p:font typeface="Open Sans" panose="020B0604020202020204" charset="0"/>
      <p:regular r:id="rId55"/>
      <p:bold r:id="rId56"/>
      <p:italic r:id="rId57"/>
      <p:boldItalic r:id="rId58"/>
    </p:embeddedFont>
    <p:embeddedFont>
      <p:font typeface="Calibri" panose="020F0502020204030204" pitchFamily="34" charset="0"/>
      <p:regular r:id="rId59"/>
      <p:bold r:id="rId60"/>
      <p:italic r:id="rId61"/>
      <p:boldItalic r:id="rId62"/>
    </p:embeddedFont>
  </p:embeddedFontLst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3D5C"/>
    <a:srgbClr val="28466A"/>
    <a:srgbClr val="192D45"/>
    <a:srgbClr val="193157"/>
    <a:srgbClr val="0098BC"/>
    <a:srgbClr val="F3B329"/>
    <a:srgbClr val="79C4CB"/>
    <a:srgbClr val="D1282A"/>
    <a:srgbClr val="1A1D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77" autoAdjust="0"/>
    <p:restoredTop sz="92277" autoAdjust="0"/>
  </p:normalViewPr>
  <p:slideViewPr>
    <p:cSldViewPr snapToGrid="0" snapToObjects="1">
      <p:cViewPr varScale="1">
        <p:scale>
          <a:sx n="85" d="100"/>
          <a:sy n="85" d="100"/>
        </p:scale>
        <p:origin x="48" y="5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63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font" Target="fonts/font6.fntdata"/><Relationship Id="rId62" Type="http://schemas.openxmlformats.org/officeDocument/2006/relationships/font" Target="fonts/font14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font" Target="fonts/font5.fntdata"/><Relationship Id="rId58" Type="http://schemas.openxmlformats.org/officeDocument/2006/relationships/font" Target="fonts/font10.fntdata"/><Relationship Id="rId66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61" Type="http://schemas.openxmlformats.org/officeDocument/2006/relationships/font" Target="fonts/font13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font" Target="fonts/font4.fntdata"/><Relationship Id="rId60" Type="http://schemas.openxmlformats.org/officeDocument/2006/relationships/font" Target="fonts/font12.fntdata"/><Relationship Id="rId65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8.fntdata"/><Relationship Id="rId64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openxmlformats.org/officeDocument/2006/relationships/font" Target="fonts/font3.fntdata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font" Target="fonts/font11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615469-0699-443A-8D06-F6201D147B4D}" type="doc">
      <dgm:prSet loTypeId="urn:microsoft.com/office/officeart/2005/8/layout/radial5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51B64C6D-C574-4E74-9771-B43D3313828A}">
      <dgm:prSet phldrT="[Texto]" custT="1"/>
      <dgm:spPr/>
      <dgm:t>
        <a:bodyPr/>
        <a:lstStyle/>
        <a:p>
          <a:r>
            <a:rPr lang="es-CO" sz="1800" noProof="0" dirty="0" smtClean="0"/>
            <a:t>Si tienes un error subiendo la capa…</a:t>
          </a:r>
          <a:endParaRPr lang="es-CO" sz="1800" noProof="0" dirty="0"/>
        </a:p>
      </dgm:t>
    </dgm:pt>
    <dgm:pt modelId="{434D3653-4449-48B8-82F3-8A26E1E06846}" type="parTrans" cxnId="{1E1C1AFC-2A14-4E74-B1EE-FE7940D609DE}">
      <dgm:prSet/>
      <dgm:spPr/>
      <dgm:t>
        <a:bodyPr/>
        <a:lstStyle/>
        <a:p>
          <a:endParaRPr lang="es-CO" sz="2400"/>
        </a:p>
      </dgm:t>
    </dgm:pt>
    <dgm:pt modelId="{13E9DCAD-DB91-489B-9C35-DED885486576}" type="sibTrans" cxnId="{1E1C1AFC-2A14-4E74-B1EE-FE7940D609DE}">
      <dgm:prSet/>
      <dgm:spPr/>
      <dgm:t>
        <a:bodyPr/>
        <a:lstStyle/>
        <a:p>
          <a:endParaRPr lang="es-CO" sz="2400"/>
        </a:p>
      </dgm:t>
    </dgm:pt>
    <dgm:pt modelId="{93CEAEF8-F27B-482C-ACD4-EA9F8C853172}">
      <dgm:prSet phldrT="[Texto]" custT="1"/>
      <dgm:spPr/>
      <dgm:t>
        <a:bodyPr/>
        <a:lstStyle/>
        <a:p>
          <a:r>
            <a:rPr lang="es-CO" sz="1600" noProof="0" dirty="0" smtClean="0"/>
            <a:t>Cambiar el nombre de la capa</a:t>
          </a:r>
          <a:endParaRPr lang="es-CO" sz="1600" noProof="0" dirty="0"/>
        </a:p>
      </dgm:t>
    </dgm:pt>
    <dgm:pt modelId="{575D1873-CD85-4A6F-B598-2CC9815850F2}" type="parTrans" cxnId="{E7D444CC-FDDC-40A2-B6A4-67FD8178A9A0}">
      <dgm:prSet custT="1"/>
      <dgm:spPr/>
      <dgm:t>
        <a:bodyPr/>
        <a:lstStyle/>
        <a:p>
          <a:endParaRPr lang="es-CO" sz="1100"/>
        </a:p>
      </dgm:t>
    </dgm:pt>
    <dgm:pt modelId="{E3DF0F46-7AF3-4B02-904C-0B467EFF2D9C}" type="sibTrans" cxnId="{E7D444CC-FDDC-40A2-B6A4-67FD8178A9A0}">
      <dgm:prSet/>
      <dgm:spPr/>
      <dgm:t>
        <a:bodyPr/>
        <a:lstStyle/>
        <a:p>
          <a:endParaRPr lang="es-CO" sz="2400"/>
        </a:p>
      </dgm:t>
    </dgm:pt>
    <dgm:pt modelId="{50F68E87-E5A9-42D2-BF11-54A2D7828C22}">
      <dgm:prSet phldrT="[Texto]" custT="1"/>
      <dgm:spPr/>
      <dgm:t>
        <a:bodyPr/>
        <a:lstStyle/>
        <a:p>
          <a:r>
            <a:rPr lang="es-CO" sz="1600" noProof="0" dirty="0" smtClean="0"/>
            <a:t>Solo carga los archivos más importantes (.</a:t>
          </a:r>
          <a:r>
            <a:rPr lang="es-CO" sz="1600" noProof="0" dirty="0" err="1" smtClean="0"/>
            <a:t>shp</a:t>
          </a:r>
          <a:r>
            <a:rPr lang="es-CO" sz="1600" noProof="0" dirty="0" smtClean="0"/>
            <a:t>, .</a:t>
          </a:r>
          <a:r>
            <a:rPr lang="es-CO" sz="1600" noProof="0" dirty="0" err="1" smtClean="0"/>
            <a:t>dbf</a:t>
          </a:r>
          <a:r>
            <a:rPr lang="es-CO" sz="1600" noProof="0" dirty="0" smtClean="0"/>
            <a:t>, .</a:t>
          </a:r>
          <a:r>
            <a:rPr lang="es-CO" sz="1600" noProof="0" dirty="0" err="1" smtClean="0"/>
            <a:t>shx</a:t>
          </a:r>
          <a:r>
            <a:rPr lang="es-CO" sz="1600" noProof="0" dirty="0" smtClean="0"/>
            <a:t> and .</a:t>
          </a:r>
          <a:r>
            <a:rPr lang="es-CO" sz="1600" noProof="0" dirty="0" err="1" smtClean="0"/>
            <a:t>prj</a:t>
          </a:r>
          <a:r>
            <a:rPr lang="es-CO" sz="1600" noProof="0" dirty="0" smtClean="0"/>
            <a:t>)</a:t>
          </a:r>
          <a:endParaRPr lang="es-CO" sz="1600" noProof="0" dirty="0"/>
        </a:p>
      </dgm:t>
    </dgm:pt>
    <dgm:pt modelId="{C81C8555-605B-4469-BA72-0350D490708F}" type="parTrans" cxnId="{421DD828-BF85-4F2E-A639-05ACBAE52994}">
      <dgm:prSet custT="1"/>
      <dgm:spPr/>
      <dgm:t>
        <a:bodyPr/>
        <a:lstStyle/>
        <a:p>
          <a:endParaRPr lang="es-CO" sz="1100"/>
        </a:p>
      </dgm:t>
    </dgm:pt>
    <dgm:pt modelId="{F0AEB51C-8BAA-41DF-9156-E8DF99415B08}" type="sibTrans" cxnId="{421DD828-BF85-4F2E-A639-05ACBAE52994}">
      <dgm:prSet/>
      <dgm:spPr/>
      <dgm:t>
        <a:bodyPr/>
        <a:lstStyle/>
        <a:p>
          <a:endParaRPr lang="es-CO" sz="2400"/>
        </a:p>
      </dgm:t>
    </dgm:pt>
    <dgm:pt modelId="{FEAA5378-9A52-42A8-A7B5-5223FE6506BD}">
      <dgm:prSet phldrT="[Texto]" custT="1"/>
      <dgm:spPr/>
      <dgm:t>
        <a:bodyPr/>
        <a:lstStyle/>
        <a:p>
          <a:r>
            <a:rPr lang="es-CO" sz="1600" noProof="0" dirty="0" smtClean="0"/>
            <a:t>Verifica que los atributos o registros no tengan caracteres extraños</a:t>
          </a:r>
          <a:endParaRPr lang="es-CO" sz="1600" noProof="0" dirty="0"/>
        </a:p>
      </dgm:t>
    </dgm:pt>
    <dgm:pt modelId="{C64247DE-3481-46F9-8118-76EC9636F555}" type="parTrans" cxnId="{BED2701F-87AB-49EA-95E9-08B9DF6EE046}">
      <dgm:prSet custT="1"/>
      <dgm:spPr/>
      <dgm:t>
        <a:bodyPr/>
        <a:lstStyle/>
        <a:p>
          <a:endParaRPr lang="es-CO" sz="1100"/>
        </a:p>
      </dgm:t>
    </dgm:pt>
    <dgm:pt modelId="{82BCF0D1-88DA-4D1D-BE79-F734621D34E1}" type="sibTrans" cxnId="{BED2701F-87AB-49EA-95E9-08B9DF6EE046}">
      <dgm:prSet/>
      <dgm:spPr/>
      <dgm:t>
        <a:bodyPr/>
        <a:lstStyle/>
        <a:p>
          <a:endParaRPr lang="es-CO" sz="2400"/>
        </a:p>
      </dgm:t>
    </dgm:pt>
    <dgm:pt modelId="{CF786475-05F1-4E96-BF29-EE99EECC1CAC}">
      <dgm:prSet phldrT="[Texto]" custT="1"/>
      <dgm:spPr/>
      <dgm:t>
        <a:bodyPr/>
        <a:lstStyle/>
        <a:p>
          <a:r>
            <a:rPr lang="es-CO" sz="1600" noProof="0" dirty="0" smtClean="0"/>
            <a:t>Si el error es “500 </a:t>
          </a:r>
          <a:r>
            <a:rPr lang="es-CO" sz="1600" noProof="0" dirty="0" err="1" smtClean="0"/>
            <a:t>Internal</a:t>
          </a:r>
          <a:r>
            <a:rPr lang="es-CO" sz="1600" noProof="0" dirty="0" smtClean="0"/>
            <a:t> Server Error”, verifica tu conexión a internet</a:t>
          </a:r>
          <a:endParaRPr lang="es-CO" sz="1600" noProof="0" dirty="0"/>
        </a:p>
      </dgm:t>
    </dgm:pt>
    <dgm:pt modelId="{A7CDAB8F-2D1E-425A-9FD9-E0D5AC50EC1F}" type="parTrans" cxnId="{6870360F-F66E-4B6C-83EB-173D35EC415D}">
      <dgm:prSet custT="1"/>
      <dgm:spPr/>
      <dgm:t>
        <a:bodyPr/>
        <a:lstStyle/>
        <a:p>
          <a:endParaRPr lang="es-CO" sz="1100">
            <a:solidFill>
              <a:srgbClr val="223D5C"/>
            </a:solidFill>
          </a:endParaRPr>
        </a:p>
      </dgm:t>
    </dgm:pt>
    <dgm:pt modelId="{EED9820D-AD98-4D41-8152-12C6B96398F3}" type="sibTrans" cxnId="{6870360F-F66E-4B6C-83EB-173D35EC415D}">
      <dgm:prSet/>
      <dgm:spPr/>
      <dgm:t>
        <a:bodyPr/>
        <a:lstStyle/>
        <a:p>
          <a:endParaRPr lang="es-CO" sz="2400"/>
        </a:p>
      </dgm:t>
    </dgm:pt>
    <dgm:pt modelId="{D49B614B-2CC9-473A-9A95-09848FA7ECA1}" type="pres">
      <dgm:prSet presAssocID="{5E615469-0699-443A-8D06-F6201D147B4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AA20DD-F3D3-4348-A426-AB8F5E75347B}" type="pres">
      <dgm:prSet presAssocID="{51B64C6D-C574-4E74-9771-B43D3313828A}" presName="centerShape" presStyleLbl="node0" presStyleIdx="0" presStyleCnt="1" custScaleX="134071" custScaleY="108259"/>
      <dgm:spPr/>
      <dgm:t>
        <a:bodyPr/>
        <a:lstStyle/>
        <a:p>
          <a:endParaRPr lang="es-CO"/>
        </a:p>
      </dgm:t>
    </dgm:pt>
    <dgm:pt modelId="{00821973-AD2C-4FD5-B7CD-C6834FB9ABA8}" type="pres">
      <dgm:prSet presAssocID="{575D1873-CD85-4A6F-B598-2CC9815850F2}" presName="parTrans" presStyleLbl="sibTrans2D1" presStyleIdx="0" presStyleCnt="4" custScaleY="76960"/>
      <dgm:spPr/>
      <dgm:t>
        <a:bodyPr/>
        <a:lstStyle/>
        <a:p>
          <a:endParaRPr lang="en-US"/>
        </a:p>
      </dgm:t>
    </dgm:pt>
    <dgm:pt modelId="{7DE6D11A-2FCC-41F2-91DC-3E7A9EA9C386}" type="pres">
      <dgm:prSet presAssocID="{575D1873-CD85-4A6F-B598-2CC9815850F2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A4AB480D-06B9-4D33-8CF5-66B9AE1EFC0D}" type="pres">
      <dgm:prSet presAssocID="{93CEAEF8-F27B-482C-ACD4-EA9F8C853172}" presName="node" presStyleLbl="node1" presStyleIdx="0" presStyleCnt="4" custScaleX="98088" custScaleY="74070" custRadScaleRad="108469" custRadScaleInc="-24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8A8A8F8-67CC-4786-9E82-A9C721D65C25}" type="pres">
      <dgm:prSet presAssocID="{C81C8555-605B-4469-BA72-0350D490708F}" presName="parTrans" presStyleLbl="sibTrans2D1" presStyleIdx="1" presStyleCnt="4"/>
      <dgm:spPr/>
      <dgm:t>
        <a:bodyPr/>
        <a:lstStyle/>
        <a:p>
          <a:endParaRPr lang="en-US"/>
        </a:p>
      </dgm:t>
    </dgm:pt>
    <dgm:pt modelId="{549061CD-A7AB-4D5F-B665-EC84D39DFAC6}" type="pres">
      <dgm:prSet presAssocID="{C81C8555-605B-4469-BA72-0350D490708F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F8D5123C-D7EE-4A6F-A7D7-A36C48604258}" type="pres">
      <dgm:prSet presAssocID="{50F68E87-E5A9-42D2-BF11-54A2D7828C22}" presName="node" presStyleLbl="node1" presStyleIdx="1" presStyleCnt="4" custScaleX="125685" custScaleY="115479" custRadScaleRad="149409" custRadScaleInc="-168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D13F1EB-7E1E-488C-9B86-EBF16A7FFF03}" type="pres">
      <dgm:prSet presAssocID="{C64247DE-3481-46F9-8118-76EC9636F555}" presName="parTrans" presStyleLbl="sibTrans2D1" presStyleIdx="2" presStyleCnt="4" custScaleY="70476"/>
      <dgm:spPr/>
      <dgm:t>
        <a:bodyPr/>
        <a:lstStyle/>
        <a:p>
          <a:endParaRPr lang="en-US"/>
        </a:p>
      </dgm:t>
    </dgm:pt>
    <dgm:pt modelId="{80C4BD91-E33C-44CA-97A5-22A7E6948960}" type="pres">
      <dgm:prSet presAssocID="{C64247DE-3481-46F9-8118-76EC9636F555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45A34425-E9F4-43B1-BE37-2A2DAA422400}" type="pres">
      <dgm:prSet presAssocID="{FEAA5378-9A52-42A8-A7B5-5223FE6506BD}" presName="node" presStyleLbl="node1" presStyleIdx="2" presStyleCnt="4" custScaleX="124198" custScaleY="11167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A5C7A81-BA5C-495C-A833-1049923B2A4E}" type="pres">
      <dgm:prSet presAssocID="{A7CDAB8F-2D1E-425A-9FD9-E0D5AC50EC1F}" presName="parTrans" presStyleLbl="sibTrans2D1" presStyleIdx="3" presStyleCnt="4"/>
      <dgm:spPr/>
      <dgm:t>
        <a:bodyPr/>
        <a:lstStyle/>
        <a:p>
          <a:endParaRPr lang="en-US"/>
        </a:p>
      </dgm:t>
    </dgm:pt>
    <dgm:pt modelId="{BCBF78A5-2FFB-43CF-849C-1CA473350C12}" type="pres">
      <dgm:prSet presAssocID="{A7CDAB8F-2D1E-425A-9FD9-E0D5AC50EC1F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FFC6C729-2BF8-4F7C-B620-4BAA9310BD81}" type="pres">
      <dgm:prSet presAssocID="{CF786475-05F1-4E96-BF29-EE99EECC1CAC}" presName="node" presStyleLbl="node1" presStyleIdx="3" presStyleCnt="4" custScaleX="129039" custScaleY="115479" custRadScaleRad="145485" custRadScaleInc="-191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40809283-867A-4EF5-9245-7E8B9DAB257E}" type="presOf" srcId="{50F68E87-E5A9-42D2-BF11-54A2D7828C22}" destId="{F8D5123C-D7EE-4A6F-A7D7-A36C48604258}" srcOrd="0" destOrd="0" presId="urn:microsoft.com/office/officeart/2005/8/layout/radial5"/>
    <dgm:cxn modelId="{25F524F5-D28E-4061-90CA-4A8E79290E08}" type="presOf" srcId="{C64247DE-3481-46F9-8118-76EC9636F555}" destId="{0D13F1EB-7E1E-488C-9B86-EBF16A7FFF03}" srcOrd="0" destOrd="0" presId="urn:microsoft.com/office/officeart/2005/8/layout/radial5"/>
    <dgm:cxn modelId="{D4012A57-8393-4B5E-A71E-236386CBE28C}" type="presOf" srcId="{CF786475-05F1-4E96-BF29-EE99EECC1CAC}" destId="{FFC6C729-2BF8-4F7C-B620-4BAA9310BD81}" srcOrd="0" destOrd="0" presId="urn:microsoft.com/office/officeart/2005/8/layout/radial5"/>
    <dgm:cxn modelId="{BED2701F-87AB-49EA-95E9-08B9DF6EE046}" srcId="{51B64C6D-C574-4E74-9771-B43D3313828A}" destId="{FEAA5378-9A52-42A8-A7B5-5223FE6506BD}" srcOrd="2" destOrd="0" parTransId="{C64247DE-3481-46F9-8118-76EC9636F555}" sibTransId="{82BCF0D1-88DA-4D1D-BE79-F734621D34E1}"/>
    <dgm:cxn modelId="{85CDACEA-BDBA-4A65-8922-FE7D3148F579}" type="presOf" srcId="{5E615469-0699-443A-8D06-F6201D147B4D}" destId="{D49B614B-2CC9-473A-9A95-09848FA7ECA1}" srcOrd="0" destOrd="0" presId="urn:microsoft.com/office/officeart/2005/8/layout/radial5"/>
    <dgm:cxn modelId="{06D94668-262F-4703-A097-C2968DCA9F16}" type="presOf" srcId="{FEAA5378-9A52-42A8-A7B5-5223FE6506BD}" destId="{45A34425-E9F4-43B1-BE37-2A2DAA422400}" srcOrd="0" destOrd="0" presId="urn:microsoft.com/office/officeart/2005/8/layout/radial5"/>
    <dgm:cxn modelId="{44664693-5A11-4EB8-B3B4-00218A028521}" type="presOf" srcId="{575D1873-CD85-4A6F-B598-2CC9815850F2}" destId="{7DE6D11A-2FCC-41F2-91DC-3E7A9EA9C386}" srcOrd="1" destOrd="0" presId="urn:microsoft.com/office/officeart/2005/8/layout/radial5"/>
    <dgm:cxn modelId="{7BF77D6B-2C3B-48D8-9FE4-93A2068A5756}" type="presOf" srcId="{C64247DE-3481-46F9-8118-76EC9636F555}" destId="{80C4BD91-E33C-44CA-97A5-22A7E6948960}" srcOrd="1" destOrd="0" presId="urn:microsoft.com/office/officeart/2005/8/layout/radial5"/>
    <dgm:cxn modelId="{1E1C1AFC-2A14-4E74-B1EE-FE7940D609DE}" srcId="{5E615469-0699-443A-8D06-F6201D147B4D}" destId="{51B64C6D-C574-4E74-9771-B43D3313828A}" srcOrd="0" destOrd="0" parTransId="{434D3653-4449-48B8-82F3-8A26E1E06846}" sibTransId="{13E9DCAD-DB91-489B-9C35-DED885486576}"/>
    <dgm:cxn modelId="{2E150609-92BF-4C25-9737-6E1991CA56BE}" type="presOf" srcId="{C81C8555-605B-4469-BA72-0350D490708F}" destId="{B8A8A8F8-67CC-4786-9E82-A9C721D65C25}" srcOrd="0" destOrd="0" presId="urn:microsoft.com/office/officeart/2005/8/layout/radial5"/>
    <dgm:cxn modelId="{D5129253-7D0C-4743-AA76-8E3DCE9F44DF}" type="presOf" srcId="{A7CDAB8F-2D1E-425A-9FD9-E0D5AC50EC1F}" destId="{3A5C7A81-BA5C-495C-A833-1049923B2A4E}" srcOrd="0" destOrd="0" presId="urn:microsoft.com/office/officeart/2005/8/layout/radial5"/>
    <dgm:cxn modelId="{421DD828-BF85-4F2E-A639-05ACBAE52994}" srcId="{51B64C6D-C574-4E74-9771-B43D3313828A}" destId="{50F68E87-E5A9-42D2-BF11-54A2D7828C22}" srcOrd="1" destOrd="0" parTransId="{C81C8555-605B-4469-BA72-0350D490708F}" sibTransId="{F0AEB51C-8BAA-41DF-9156-E8DF99415B08}"/>
    <dgm:cxn modelId="{A1513CEF-E2C7-4B4C-84A3-390F46860FB6}" type="presOf" srcId="{A7CDAB8F-2D1E-425A-9FD9-E0D5AC50EC1F}" destId="{BCBF78A5-2FFB-43CF-849C-1CA473350C12}" srcOrd="1" destOrd="0" presId="urn:microsoft.com/office/officeart/2005/8/layout/radial5"/>
    <dgm:cxn modelId="{FDDA32CD-71B3-4179-9A84-8978754C895F}" type="presOf" srcId="{93CEAEF8-F27B-482C-ACD4-EA9F8C853172}" destId="{A4AB480D-06B9-4D33-8CF5-66B9AE1EFC0D}" srcOrd="0" destOrd="0" presId="urn:microsoft.com/office/officeart/2005/8/layout/radial5"/>
    <dgm:cxn modelId="{6870360F-F66E-4B6C-83EB-173D35EC415D}" srcId="{51B64C6D-C574-4E74-9771-B43D3313828A}" destId="{CF786475-05F1-4E96-BF29-EE99EECC1CAC}" srcOrd="3" destOrd="0" parTransId="{A7CDAB8F-2D1E-425A-9FD9-E0D5AC50EC1F}" sibTransId="{EED9820D-AD98-4D41-8152-12C6B96398F3}"/>
    <dgm:cxn modelId="{B1F58164-E4E6-45F3-9284-6F191A6B8445}" type="presOf" srcId="{575D1873-CD85-4A6F-B598-2CC9815850F2}" destId="{00821973-AD2C-4FD5-B7CD-C6834FB9ABA8}" srcOrd="0" destOrd="0" presId="urn:microsoft.com/office/officeart/2005/8/layout/radial5"/>
    <dgm:cxn modelId="{8CCE5645-622E-4F50-B04F-C8CC8C25CD1C}" type="presOf" srcId="{51B64C6D-C574-4E74-9771-B43D3313828A}" destId="{D5AA20DD-F3D3-4348-A426-AB8F5E75347B}" srcOrd="0" destOrd="0" presId="urn:microsoft.com/office/officeart/2005/8/layout/radial5"/>
    <dgm:cxn modelId="{E7D444CC-FDDC-40A2-B6A4-67FD8178A9A0}" srcId="{51B64C6D-C574-4E74-9771-B43D3313828A}" destId="{93CEAEF8-F27B-482C-ACD4-EA9F8C853172}" srcOrd="0" destOrd="0" parTransId="{575D1873-CD85-4A6F-B598-2CC9815850F2}" sibTransId="{E3DF0F46-7AF3-4B02-904C-0B467EFF2D9C}"/>
    <dgm:cxn modelId="{C0A047EA-D49B-47F1-BDB2-487ECA8A4659}" type="presOf" srcId="{C81C8555-605B-4469-BA72-0350D490708F}" destId="{549061CD-A7AB-4D5F-B665-EC84D39DFAC6}" srcOrd="1" destOrd="0" presId="urn:microsoft.com/office/officeart/2005/8/layout/radial5"/>
    <dgm:cxn modelId="{7CA8A1EE-E253-4E57-B82F-E23F93D046C2}" type="presParOf" srcId="{D49B614B-2CC9-473A-9A95-09848FA7ECA1}" destId="{D5AA20DD-F3D3-4348-A426-AB8F5E75347B}" srcOrd="0" destOrd="0" presId="urn:microsoft.com/office/officeart/2005/8/layout/radial5"/>
    <dgm:cxn modelId="{3C6E7202-A3A0-4E67-AFA8-33E4E2B7A704}" type="presParOf" srcId="{D49B614B-2CC9-473A-9A95-09848FA7ECA1}" destId="{00821973-AD2C-4FD5-B7CD-C6834FB9ABA8}" srcOrd="1" destOrd="0" presId="urn:microsoft.com/office/officeart/2005/8/layout/radial5"/>
    <dgm:cxn modelId="{2ADFDD4B-C437-4D65-9AFE-FA90B09237CF}" type="presParOf" srcId="{00821973-AD2C-4FD5-B7CD-C6834FB9ABA8}" destId="{7DE6D11A-2FCC-41F2-91DC-3E7A9EA9C386}" srcOrd="0" destOrd="0" presId="urn:microsoft.com/office/officeart/2005/8/layout/radial5"/>
    <dgm:cxn modelId="{3328B7BB-5B53-4678-87B5-37373E889E04}" type="presParOf" srcId="{D49B614B-2CC9-473A-9A95-09848FA7ECA1}" destId="{A4AB480D-06B9-4D33-8CF5-66B9AE1EFC0D}" srcOrd="2" destOrd="0" presId="urn:microsoft.com/office/officeart/2005/8/layout/radial5"/>
    <dgm:cxn modelId="{F98F1289-1E28-4A81-9A4D-AC76DFDFF919}" type="presParOf" srcId="{D49B614B-2CC9-473A-9A95-09848FA7ECA1}" destId="{B8A8A8F8-67CC-4786-9E82-A9C721D65C25}" srcOrd="3" destOrd="0" presId="urn:microsoft.com/office/officeart/2005/8/layout/radial5"/>
    <dgm:cxn modelId="{A896066F-4B87-4DE7-B978-F841585360B2}" type="presParOf" srcId="{B8A8A8F8-67CC-4786-9E82-A9C721D65C25}" destId="{549061CD-A7AB-4D5F-B665-EC84D39DFAC6}" srcOrd="0" destOrd="0" presId="urn:microsoft.com/office/officeart/2005/8/layout/radial5"/>
    <dgm:cxn modelId="{D6E0C576-FFFF-4DA7-9D55-C4D4205AE911}" type="presParOf" srcId="{D49B614B-2CC9-473A-9A95-09848FA7ECA1}" destId="{F8D5123C-D7EE-4A6F-A7D7-A36C48604258}" srcOrd="4" destOrd="0" presId="urn:microsoft.com/office/officeart/2005/8/layout/radial5"/>
    <dgm:cxn modelId="{7C0C0585-CF80-4441-A4A4-C46AFAEA419B}" type="presParOf" srcId="{D49B614B-2CC9-473A-9A95-09848FA7ECA1}" destId="{0D13F1EB-7E1E-488C-9B86-EBF16A7FFF03}" srcOrd="5" destOrd="0" presId="urn:microsoft.com/office/officeart/2005/8/layout/radial5"/>
    <dgm:cxn modelId="{867F76BA-AA89-4A5B-AB2F-A204AC74AE62}" type="presParOf" srcId="{0D13F1EB-7E1E-488C-9B86-EBF16A7FFF03}" destId="{80C4BD91-E33C-44CA-97A5-22A7E6948960}" srcOrd="0" destOrd="0" presId="urn:microsoft.com/office/officeart/2005/8/layout/radial5"/>
    <dgm:cxn modelId="{AFDD6257-B49B-4D99-832B-E37C9F9566C1}" type="presParOf" srcId="{D49B614B-2CC9-473A-9A95-09848FA7ECA1}" destId="{45A34425-E9F4-43B1-BE37-2A2DAA422400}" srcOrd="6" destOrd="0" presId="urn:microsoft.com/office/officeart/2005/8/layout/radial5"/>
    <dgm:cxn modelId="{41F92F11-3218-4312-A552-62B964623FD7}" type="presParOf" srcId="{D49B614B-2CC9-473A-9A95-09848FA7ECA1}" destId="{3A5C7A81-BA5C-495C-A833-1049923B2A4E}" srcOrd="7" destOrd="0" presId="urn:microsoft.com/office/officeart/2005/8/layout/radial5"/>
    <dgm:cxn modelId="{1953D10E-1FAD-4190-A5CB-286F2769D957}" type="presParOf" srcId="{3A5C7A81-BA5C-495C-A833-1049923B2A4E}" destId="{BCBF78A5-2FFB-43CF-849C-1CA473350C12}" srcOrd="0" destOrd="0" presId="urn:microsoft.com/office/officeart/2005/8/layout/radial5"/>
    <dgm:cxn modelId="{A190A193-D8EA-4D4F-9939-010F17CDE111}" type="presParOf" srcId="{D49B614B-2CC9-473A-9A95-09848FA7ECA1}" destId="{FFC6C729-2BF8-4F7C-B620-4BAA9310BD81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AA20DD-F3D3-4348-A426-AB8F5E75347B}">
      <dsp:nvSpPr>
        <dsp:cNvPr id="0" name=""/>
        <dsp:cNvSpPr/>
      </dsp:nvSpPr>
      <dsp:spPr>
        <a:xfrm>
          <a:off x="3384573" y="1913085"/>
          <a:ext cx="2002707" cy="161713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noProof="0" dirty="0" smtClean="0"/>
            <a:t>Si tienes un error subiendo la capa…</a:t>
          </a:r>
          <a:endParaRPr lang="es-CO" sz="1800" kern="1200" noProof="0" dirty="0"/>
        </a:p>
      </dsp:txBody>
      <dsp:txXfrm>
        <a:off x="3677863" y="2149909"/>
        <a:ext cx="1416127" cy="1143488"/>
      </dsp:txXfrm>
    </dsp:sp>
    <dsp:sp modelId="{00821973-AD2C-4FD5-B7CD-C6834FB9ABA8}">
      <dsp:nvSpPr>
        <dsp:cNvPr id="0" name=""/>
        <dsp:cNvSpPr/>
      </dsp:nvSpPr>
      <dsp:spPr>
        <a:xfrm rot="16192972">
          <a:off x="4165947" y="1318303"/>
          <a:ext cx="435025" cy="3933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100" kern="1200"/>
        </a:p>
      </dsp:txBody>
      <dsp:txXfrm rot="10800000">
        <a:off x="4225076" y="1455989"/>
        <a:ext cx="317009" cy="236032"/>
      </dsp:txXfrm>
    </dsp:sp>
    <dsp:sp modelId="{A4AB480D-06B9-4D33-8CF5-66B9AE1EFC0D}">
      <dsp:nvSpPr>
        <dsp:cNvPr id="0" name=""/>
        <dsp:cNvSpPr/>
      </dsp:nvSpPr>
      <dsp:spPr>
        <a:xfrm>
          <a:off x="3658244" y="0"/>
          <a:ext cx="1446471" cy="10922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noProof="0" dirty="0" smtClean="0"/>
            <a:t>Cambiar el nombre de la capa</a:t>
          </a:r>
          <a:endParaRPr lang="es-CO" sz="1600" kern="1200" noProof="0" dirty="0"/>
        </a:p>
      </dsp:txBody>
      <dsp:txXfrm>
        <a:off x="3870075" y="159961"/>
        <a:ext cx="1022809" cy="772363"/>
      </dsp:txXfrm>
    </dsp:sp>
    <dsp:sp modelId="{B8A8A8F8-67CC-4786-9E82-A9C721D65C25}">
      <dsp:nvSpPr>
        <dsp:cNvPr id="0" name=""/>
        <dsp:cNvSpPr/>
      </dsp:nvSpPr>
      <dsp:spPr>
        <a:xfrm rot="21554424">
          <a:off x="5654848" y="2444974"/>
          <a:ext cx="645043" cy="5111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100" kern="1200"/>
        </a:p>
      </dsp:txBody>
      <dsp:txXfrm>
        <a:off x="5654855" y="2548222"/>
        <a:ext cx="491695" cy="306696"/>
      </dsp:txXfrm>
    </dsp:sp>
    <dsp:sp modelId="{F8D5123C-D7EE-4A6F-A7D7-A36C48604258}">
      <dsp:nvSpPr>
        <dsp:cNvPr id="0" name=""/>
        <dsp:cNvSpPr/>
      </dsp:nvSpPr>
      <dsp:spPr>
        <a:xfrm>
          <a:off x="6604005" y="1828494"/>
          <a:ext cx="1853435" cy="17029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noProof="0" dirty="0" smtClean="0"/>
            <a:t>Solo carga los archivos más importantes (.</a:t>
          </a:r>
          <a:r>
            <a:rPr lang="es-CO" sz="1600" kern="1200" noProof="0" dirty="0" err="1" smtClean="0"/>
            <a:t>shp</a:t>
          </a:r>
          <a:r>
            <a:rPr lang="es-CO" sz="1600" kern="1200" noProof="0" dirty="0" smtClean="0"/>
            <a:t>, .</a:t>
          </a:r>
          <a:r>
            <a:rPr lang="es-CO" sz="1600" kern="1200" noProof="0" dirty="0" err="1" smtClean="0"/>
            <a:t>dbf</a:t>
          </a:r>
          <a:r>
            <a:rPr lang="es-CO" sz="1600" kern="1200" noProof="0" dirty="0" smtClean="0"/>
            <a:t>, .</a:t>
          </a:r>
          <a:r>
            <a:rPr lang="es-CO" sz="1600" kern="1200" noProof="0" dirty="0" err="1" smtClean="0"/>
            <a:t>shx</a:t>
          </a:r>
          <a:r>
            <a:rPr lang="es-CO" sz="1600" kern="1200" noProof="0" dirty="0" smtClean="0"/>
            <a:t> and .</a:t>
          </a:r>
          <a:r>
            <a:rPr lang="es-CO" sz="1600" kern="1200" noProof="0" dirty="0" err="1" smtClean="0"/>
            <a:t>prj</a:t>
          </a:r>
          <a:r>
            <a:rPr lang="es-CO" sz="1600" kern="1200" noProof="0" dirty="0" smtClean="0"/>
            <a:t>)</a:t>
          </a:r>
          <a:endParaRPr lang="es-CO" sz="1600" kern="1200" noProof="0" dirty="0"/>
        </a:p>
      </dsp:txBody>
      <dsp:txXfrm>
        <a:off x="6875434" y="2077882"/>
        <a:ext cx="1310577" cy="1204154"/>
      </dsp:txXfrm>
    </dsp:sp>
    <dsp:sp modelId="{0D13F1EB-7E1E-488C-9B86-EBF16A7FFF03}">
      <dsp:nvSpPr>
        <dsp:cNvPr id="0" name=""/>
        <dsp:cNvSpPr/>
      </dsp:nvSpPr>
      <dsp:spPr>
        <a:xfrm rot="5400000">
          <a:off x="4260574" y="3579519"/>
          <a:ext cx="250706" cy="3602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100" kern="1200"/>
        </a:p>
      </dsp:txBody>
      <dsp:txXfrm>
        <a:off x="4298180" y="3613962"/>
        <a:ext cx="175494" cy="216147"/>
      </dsp:txXfrm>
    </dsp:sp>
    <dsp:sp modelId="{45A34425-E9F4-43B1-BE37-2A2DAA422400}">
      <dsp:nvSpPr>
        <dsp:cNvPr id="0" name=""/>
        <dsp:cNvSpPr/>
      </dsp:nvSpPr>
      <dsp:spPr>
        <a:xfrm>
          <a:off x="3470174" y="4003252"/>
          <a:ext cx="1831506" cy="164681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noProof="0" dirty="0" smtClean="0"/>
            <a:t>Verifica que los atributos o registros no tengan caracteres extraños</a:t>
          </a:r>
          <a:endParaRPr lang="es-CO" sz="1600" kern="1200" noProof="0" dirty="0"/>
        </a:p>
      </dsp:txBody>
      <dsp:txXfrm>
        <a:off x="3738392" y="4244423"/>
        <a:ext cx="1295070" cy="1164477"/>
      </dsp:txXfrm>
    </dsp:sp>
    <dsp:sp modelId="{3A5C7A81-BA5C-495C-A833-1049923B2A4E}">
      <dsp:nvSpPr>
        <dsp:cNvPr id="0" name=""/>
        <dsp:cNvSpPr/>
      </dsp:nvSpPr>
      <dsp:spPr>
        <a:xfrm rot="10748214">
          <a:off x="2552491" y="2489264"/>
          <a:ext cx="588171" cy="5111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100" kern="1200">
            <a:solidFill>
              <a:srgbClr val="223D5C"/>
            </a:solidFill>
          </a:endParaRPr>
        </a:p>
      </dsp:txBody>
      <dsp:txXfrm rot="10800000">
        <a:off x="2705830" y="2590341"/>
        <a:ext cx="434823" cy="306696"/>
      </dsp:txXfrm>
    </dsp:sp>
    <dsp:sp modelId="{FFC6C729-2BF8-4F7C-B620-4BAA9310BD81}">
      <dsp:nvSpPr>
        <dsp:cNvPr id="0" name=""/>
        <dsp:cNvSpPr/>
      </dsp:nvSpPr>
      <dsp:spPr>
        <a:xfrm>
          <a:off x="372356" y="1916319"/>
          <a:ext cx="1902895" cy="17029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noProof="0" dirty="0" smtClean="0"/>
            <a:t>Si el error es “500 </a:t>
          </a:r>
          <a:r>
            <a:rPr lang="es-CO" sz="1600" kern="1200" noProof="0" dirty="0" err="1" smtClean="0"/>
            <a:t>Internal</a:t>
          </a:r>
          <a:r>
            <a:rPr lang="es-CO" sz="1600" kern="1200" noProof="0" dirty="0" smtClean="0"/>
            <a:t> Server Error”, verifica tu conexión a internet</a:t>
          </a:r>
          <a:endParaRPr lang="es-CO" sz="1600" kern="1200" noProof="0" dirty="0"/>
        </a:p>
      </dsp:txBody>
      <dsp:txXfrm>
        <a:off x="651029" y="2165707"/>
        <a:ext cx="1345549" cy="1204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0D14D-2B2A-4271-9CB7-05D69AD0665F}" type="datetimeFigureOut">
              <a:rPr lang="es-CO" smtClean="0"/>
              <a:t>09/12/2016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9EF310-9421-45F6-B167-BB710EB4ABE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39915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EF310-9421-45F6-B167-BB710EB4ABE2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3919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En cuanto a las capas y mapas Catálogo de Recursos Cartográficos Marino Costeros de Colombia, Servicio del </a:t>
            </a:r>
            <a:r>
              <a:rPr lang="es-CO" dirty="0" err="1" smtClean="0"/>
              <a:t>SiAM</a:t>
            </a:r>
            <a:r>
              <a:rPr lang="es-CO" dirty="0" smtClean="0"/>
              <a:t> permite publicar datos tabulares y texto gestionar metadatos y documentos asociados.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EF310-9421-45F6-B167-BB710EB4ABE2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3775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EF310-9421-45F6-B167-BB710EB4ABE2}" type="slidenum">
              <a:rPr lang="es-CO" smtClean="0"/>
              <a:t>39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06162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05884" cy="685799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9574" y="6013174"/>
            <a:ext cx="8994913" cy="8448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10748" y="0"/>
            <a:ext cx="4636664" cy="566530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92728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 userDrawn="1"/>
        </p:nvSpPr>
        <p:spPr>
          <a:xfrm>
            <a:off x="0" y="-1995"/>
            <a:ext cx="9144000" cy="172603"/>
          </a:xfrm>
          <a:prstGeom prst="rect">
            <a:avLst/>
          </a:prstGeom>
          <a:solidFill>
            <a:srgbClr val="284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C:\Users\usrlai03\Documents\Downloads\Plantillas PPT final-07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90"/>
          <a:stretch/>
        </p:blipFill>
        <p:spPr bwMode="auto">
          <a:xfrm>
            <a:off x="0" y="1994052"/>
            <a:ext cx="9144000" cy="486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9574" y="6013174"/>
            <a:ext cx="8994913" cy="844825"/>
          </a:xfrm>
        </p:spPr>
        <p:txBody>
          <a:bodyPr anchor="b">
            <a:noAutofit/>
          </a:bodyPr>
          <a:lstStyle>
            <a:lvl1pPr algn="r"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9574" y="264159"/>
            <a:ext cx="7119615" cy="734011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 dirty="0"/>
          </a:p>
        </p:txBody>
      </p:sp>
      <p:pic>
        <p:nvPicPr>
          <p:cNvPr id="1027" name="Picture 3" descr="C:\GEZLAI03\DATOS\1_proyectos\SPINCAM\2015\spincam_iia\LOGOS_SPINCAM\LOGOS_SPINCAM\Logotipo Invemar Alta 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600" y="317911"/>
            <a:ext cx="635887" cy="72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976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 userDrawn="1"/>
        </p:nvSpPr>
        <p:spPr>
          <a:xfrm>
            <a:off x="0" y="-1995"/>
            <a:ext cx="9144000" cy="499836"/>
          </a:xfrm>
          <a:prstGeom prst="rect">
            <a:avLst/>
          </a:prstGeom>
          <a:solidFill>
            <a:srgbClr val="284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:\Users\usrlai03\Documents\Downloads\Plantillas PPT final-07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567680"/>
            <a:ext cx="9144000" cy="129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1931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0" y="6477000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073BCB29-25AB-C047-8163-8069A97C01C1}" type="datetimeFigureOut">
              <a:rPr lang="es-ES" smtClean="0"/>
              <a:pPr/>
              <a:t>09/12/2016</a:t>
            </a:fld>
            <a:endParaRPr lang="es-ES" dirty="0"/>
          </a:p>
        </p:txBody>
      </p:sp>
      <p:pic>
        <p:nvPicPr>
          <p:cNvPr id="10" name="Picture 3" descr="C:\GEZLAI03\DATOS\1_proyectos\SPINCAM\2015\spincam_iia\LOGOS_SPINCAM\LOGOS_SPINCAM\Logotipo Invemar Alta 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600" y="317911"/>
            <a:ext cx="635887" cy="724448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540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8918"/>
          <a:stretch/>
        </p:blipFill>
        <p:spPr>
          <a:xfrm>
            <a:off x="-9938" y="0"/>
            <a:ext cx="1948908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057401" y="85797"/>
            <a:ext cx="5599322" cy="1017446"/>
          </a:xfrm>
        </p:spPr>
        <p:txBody>
          <a:bodyPr anchor="t">
            <a:normAutofit/>
          </a:bodyPr>
          <a:lstStyle>
            <a:lvl1pPr algn="l">
              <a:defRPr sz="3000">
                <a:solidFill>
                  <a:srgbClr val="2846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57400" y="1182758"/>
            <a:ext cx="6997148" cy="5078894"/>
          </a:xfrm>
        </p:spPr>
        <p:txBody>
          <a:bodyPr>
            <a:normAutofit/>
          </a:bodyPr>
          <a:lstStyle>
            <a:lvl1pPr>
              <a:defRPr sz="28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2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20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18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18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2057400" y="6346411"/>
            <a:ext cx="2133600" cy="365125"/>
          </a:xfrm>
        </p:spPr>
        <p:txBody>
          <a:bodyPr/>
          <a:lstStyle>
            <a:lvl1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073BCB29-25AB-C047-8163-8069A97C01C1}" type="datetimeFigureOut">
              <a:rPr lang="es-ES" smtClean="0"/>
              <a:pPr/>
              <a:t>09/12/2016</a:t>
            </a:fld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567531" y="6356350"/>
            <a:ext cx="487017" cy="365125"/>
          </a:xfrm>
        </p:spPr>
        <p:txBody>
          <a:bodyPr/>
          <a:lstStyle>
            <a:lvl1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FEEBA7F8-5E67-E546-8D44-19494CB9927D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11" name="Picture 3" descr="C:\GEZLAI03\DATOS\1_proyectos\SPINCAM\2015\spincam_iia\LOGOS_SPINCAM\LOGOS_SPINCAM\Logotipo Invemar Alta 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905" y="134877"/>
            <a:ext cx="497095" cy="56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19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rlai03\Documents\Downloads\ola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6038381"/>
            <a:ext cx="9143999" cy="81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521" y="65919"/>
            <a:ext cx="7020754" cy="1143000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rgbClr val="223D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223520" y="1311965"/>
            <a:ext cx="8747760" cy="5044385"/>
          </a:xfrm>
        </p:spPr>
        <p:txBody>
          <a:bodyPr/>
          <a:lstStyle>
            <a:lvl1pPr>
              <a:defRPr sz="2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20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18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16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16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223520" y="6583680"/>
            <a:ext cx="2133600" cy="259715"/>
          </a:xfrm>
        </p:spPr>
        <p:txBody>
          <a:bodyPr/>
          <a:lstStyle>
            <a:lvl1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073BCB29-25AB-C047-8163-8069A97C01C1}" type="datetimeFigureOut">
              <a:rPr lang="es-ES" smtClean="0"/>
              <a:pPr/>
              <a:t>09/12/2016</a:t>
            </a:fld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76640" y="6356350"/>
            <a:ext cx="467360" cy="365125"/>
          </a:xfrm>
        </p:spPr>
        <p:txBody>
          <a:bodyPr/>
          <a:lstStyle>
            <a:lvl1pPr algn="r">
              <a:defRPr>
                <a:solidFill>
                  <a:srgbClr val="192D45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FEEBA7F8-5E67-E546-8D44-19494CB9927D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0" name="Picture 3" descr="C:\GEZLAI03\DATOS\1_proyectos\SPINCAM\2015\spincam_iia\LOGOS_SPINCAM\LOGOS_SPINCAM\Logotipo Invemar Alta 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600" y="317911"/>
            <a:ext cx="635887" cy="72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272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8749"/>
          <a:stretch/>
        </p:blipFill>
        <p:spPr>
          <a:xfrm>
            <a:off x="0" y="0"/>
            <a:ext cx="9229056" cy="145738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29208" y="1457387"/>
            <a:ext cx="8945217" cy="918065"/>
          </a:xfrm>
        </p:spPr>
        <p:txBody>
          <a:bodyPr anchor="t">
            <a:normAutofit/>
          </a:bodyPr>
          <a:lstStyle>
            <a:lvl1pPr algn="l">
              <a:defRPr sz="3000">
                <a:solidFill>
                  <a:srgbClr val="2846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29209" y="2375452"/>
            <a:ext cx="8945217" cy="4363278"/>
          </a:xfrm>
        </p:spPr>
        <p:txBody>
          <a:bodyPr>
            <a:normAutofit/>
          </a:bodyPr>
          <a:lstStyle>
            <a:lvl1pPr>
              <a:defRPr sz="20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18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16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9941" y="25126"/>
            <a:ext cx="51683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FEEBA7F8-5E67-E546-8D44-19494CB9927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35858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rlai03\Documents\Downloads\Plantillas PPT final-06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0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823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050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BCB29-25AB-C047-8163-8069A97C01C1}" type="datetimeFigureOut">
              <a:rPr lang="es-ES" smtClean="0"/>
              <a:pPr/>
              <a:t>09/12/2016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BA7F8-5E67-E546-8D44-19494CB9927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6131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1" r:id="rId3"/>
    <p:sldLayoutId id="2147483650" r:id="rId4"/>
    <p:sldLayoutId id="2147483664" r:id="rId5"/>
    <p:sldLayoutId id="2147483652" r:id="rId6"/>
    <p:sldLayoutId id="2147483663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-381740" y="6081206"/>
            <a:ext cx="8966447" cy="794550"/>
          </a:xfrm>
        </p:spPr>
        <p:txBody>
          <a:bodyPr>
            <a:noAutofit/>
          </a:bodyPr>
          <a:lstStyle/>
          <a:p>
            <a:r>
              <a:rPr lang="es-MX" sz="2000" b="1" dirty="0" smtClean="0"/>
              <a:t>Uso del Catálogo de Recursos Cartográficos Marino Costeros de Colombia, Servicio del </a:t>
            </a:r>
            <a:r>
              <a:rPr lang="es-MX" sz="2000" b="1" dirty="0" err="1" smtClean="0"/>
              <a:t>SiAM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20632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b="1" dirty="0" smtClean="0">
                <a:effectLst/>
              </a:rPr>
              <a:t>Buscador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4"/>
          </p:nvPr>
        </p:nvSpPr>
        <p:spPr>
          <a:xfrm>
            <a:off x="223520" y="1311965"/>
            <a:ext cx="8615680" cy="50443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/>
              <a:t>E</a:t>
            </a:r>
            <a:r>
              <a:rPr lang="es-CO" dirty="0"/>
              <a:t>n la página </a:t>
            </a:r>
            <a:r>
              <a:rPr lang="es-CO" dirty="0" smtClean="0"/>
              <a:t>principal del Catálogo de Recursos Cartográficos Marino Costeros de Colombia, Servicio del </a:t>
            </a:r>
            <a:r>
              <a:rPr lang="es-CO" dirty="0" err="1" smtClean="0"/>
              <a:t>SiAM</a:t>
            </a:r>
            <a:r>
              <a:rPr lang="es-CO" dirty="0" smtClean="0"/>
              <a:t>, </a:t>
            </a:r>
            <a:r>
              <a:rPr lang="es-CO" dirty="0"/>
              <a:t>haga clic en el botón Buscar para que aparezca la página de búsqueda. Este formulario de búsqueda permite </a:t>
            </a:r>
            <a:r>
              <a:rPr lang="es-CO" dirty="0" smtClean="0"/>
              <a:t>búsquedas más detalladas </a:t>
            </a:r>
            <a:r>
              <a:rPr lang="es-CO" dirty="0"/>
              <a:t>que el cuadro de búsqueda simple </a:t>
            </a:r>
            <a:r>
              <a:rPr lang="es-CO" dirty="0" smtClean="0"/>
              <a:t>que está </a:t>
            </a:r>
            <a:r>
              <a:rPr lang="es-CO" dirty="0"/>
              <a:t>disponible en la parte superior de cada </a:t>
            </a:r>
            <a:r>
              <a:rPr lang="es-CO" dirty="0" smtClean="0"/>
              <a:t>página.</a:t>
            </a:r>
          </a:p>
          <a:p>
            <a:pPr marL="0" indent="0" algn="just">
              <a:buNone/>
            </a:pPr>
            <a:endParaRPr lang="es-CO" dirty="0" smtClean="0"/>
          </a:p>
          <a:p>
            <a:pPr marL="0" indent="0" algn="just">
              <a:buNone/>
            </a:pPr>
            <a:r>
              <a:rPr lang="es-CO" dirty="0"/>
              <a:t>Es posible buscar los datos de </a:t>
            </a:r>
            <a:r>
              <a:rPr lang="es-CO" dirty="0" smtClean="0"/>
              <a:t>texto, </a:t>
            </a:r>
            <a:r>
              <a:rPr lang="es-CO" dirty="0"/>
              <a:t>Categorías, </a:t>
            </a:r>
            <a:r>
              <a:rPr lang="es-CO" dirty="0" smtClean="0"/>
              <a:t>Tipo, </a:t>
            </a:r>
            <a:r>
              <a:rPr lang="es-CO" dirty="0"/>
              <a:t>palabras clave, fecha, Regiones o </a:t>
            </a:r>
            <a:r>
              <a:rPr lang="es-CO" dirty="0" smtClean="0"/>
              <a:t>extensión.</a:t>
            </a:r>
            <a:endParaRPr lang="es-CO" dirty="0"/>
          </a:p>
          <a:p>
            <a:pPr marL="0" indent="0" algn="just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47" y="4910137"/>
            <a:ext cx="2562225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80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Gestión de capas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CO" dirty="0" smtClean="0"/>
              <a:t>En </a:t>
            </a:r>
            <a:r>
              <a:rPr lang="es-CO" dirty="0"/>
              <a:t>esta </a:t>
            </a:r>
            <a:r>
              <a:rPr lang="es-CO" dirty="0" smtClean="0"/>
              <a:t>sección, </a:t>
            </a:r>
            <a:r>
              <a:rPr lang="es-CO" dirty="0"/>
              <a:t>vamos a aprender a crear una nueva capa mediante la carga de un conjunto de datos </a:t>
            </a:r>
            <a:r>
              <a:rPr lang="es-CO" dirty="0" smtClean="0"/>
              <a:t>local, </a:t>
            </a:r>
            <a:r>
              <a:rPr lang="es-CO" dirty="0"/>
              <a:t>añadir información de </a:t>
            </a:r>
            <a:r>
              <a:rPr lang="es-CO" dirty="0" smtClean="0"/>
              <a:t>capa, </a:t>
            </a:r>
            <a:r>
              <a:rPr lang="es-CO" dirty="0"/>
              <a:t>cambiar el estilo de la </a:t>
            </a:r>
            <a:r>
              <a:rPr lang="es-CO" dirty="0" smtClean="0"/>
              <a:t>capa, </a:t>
            </a:r>
            <a:r>
              <a:rPr lang="es-CO" dirty="0"/>
              <a:t>y compartir los </a:t>
            </a:r>
            <a:r>
              <a:rPr lang="es-CO" dirty="0" smtClean="0"/>
              <a:t>resultados.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304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>
                <a:effectLst/>
              </a:rPr>
              <a:t>Subiendo capas</a:t>
            </a:r>
            <a:endParaRPr lang="es-CO" b="1" dirty="0">
              <a:effectLst/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sz="quarter" idx="4"/>
          </p:nvPr>
        </p:nvSpPr>
        <p:spPr>
          <a:xfrm>
            <a:off x="223521" y="1208919"/>
            <a:ext cx="8541338" cy="172385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sz="1800" dirty="0" smtClean="0"/>
              <a:t>Para </a:t>
            </a:r>
            <a:r>
              <a:rPr lang="es-CO" sz="1800" dirty="0"/>
              <a:t>cargar una </a:t>
            </a:r>
            <a:r>
              <a:rPr lang="es-CO" sz="1800" dirty="0" smtClean="0"/>
              <a:t>capa, </a:t>
            </a:r>
            <a:r>
              <a:rPr lang="es-CO" sz="1800" dirty="0"/>
              <a:t>haga clic en el botón </a:t>
            </a:r>
            <a:r>
              <a:rPr lang="es-CO" sz="1800" dirty="0" smtClean="0"/>
              <a:t>"Elegir Archivos". </a:t>
            </a:r>
            <a:r>
              <a:rPr lang="es-CO" sz="1800" dirty="0"/>
              <a:t>Con ello se abre un cuadro de diálogo de archivos </a:t>
            </a:r>
            <a:r>
              <a:rPr lang="es-CO" sz="1800" dirty="0" smtClean="0"/>
              <a:t>local. </a:t>
            </a:r>
            <a:r>
              <a:rPr lang="es-CO" sz="1800" dirty="0"/>
              <a:t>Navegar a la carpeta de datos y seleccionar todos los cuatro archivos que componen el archivo de forma </a:t>
            </a:r>
            <a:r>
              <a:rPr lang="es-CO" sz="1800" dirty="0" smtClean="0"/>
              <a:t>(SHP, SHX, DBF, </a:t>
            </a:r>
            <a:r>
              <a:rPr lang="es-CO" sz="1800" dirty="0" err="1" smtClean="0"/>
              <a:t>prj</a:t>
            </a:r>
            <a:r>
              <a:rPr lang="es-CO" sz="1800" dirty="0" smtClean="0"/>
              <a:t>) </a:t>
            </a:r>
            <a:r>
              <a:rPr lang="es-CO" sz="1800" dirty="0"/>
              <a:t>o se puede arrastrar y soltar el cuatro archivos en los archivos de la gota aquí </a:t>
            </a:r>
            <a:r>
              <a:rPr lang="es-CO" sz="1800" dirty="0" smtClean="0"/>
              <a:t>área.</a:t>
            </a:r>
            <a:endParaRPr lang="en-US" sz="1800" dirty="0" smtClean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20" y="3185092"/>
            <a:ext cx="3604192" cy="283517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041" y="3146748"/>
            <a:ext cx="5067843" cy="291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0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>
                <a:effectLst/>
              </a:rPr>
              <a:t>Subiendo capas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4"/>
          </p:nvPr>
        </p:nvSpPr>
        <p:spPr>
          <a:xfrm>
            <a:off x="223519" y="1311965"/>
            <a:ext cx="4001033" cy="50443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dirty="0"/>
              <a:t>El formulario de carga debería </a:t>
            </a:r>
            <a:r>
              <a:rPr lang="es-CO" dirty="0" smtClean="0"/>
              <a:t>verse como esto.</a:t>
            </a:r>
            <a:endParaRPr lang="es-CO" dirty="0"/>
          </a:p>
          <a:p>
            <a:endParaRPr lang="en-US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552" y="1208919"/>
            <a:ext cx="4553715" cy="467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4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>
                <a:effectLst/>
              </a:rPr>
              <a:t>Subiendo capas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CO" dirty="0"/>
              <a:t>Haga clic en Cargar para cargar los datos y crear una </a:t>
            </a:r>
            <a:r>
              <a:rPr lang="es-CO" dirty="0" smtClean="0"/>
              <a:t>capa. </a:t>
            </a:r>
            <a:r>
              <a:rPr lang="es-CO" dirty="0"/>
              <a:t>Aparecerá un diálogo que muestra el progreso de la </a:t>
            </a:r>
            <a:r>
              <a:rPr lang="es-CO" dirty="0" smtClean="0"/>
              <a:t>carga.</a:t>
            </a:r>
            <a:endParaRPr lang="es-CO" dirty="0"/>
          </a:p>
          <a:p>
            <a:endParaRPr lang="en-US" dirty="0"/>
          </a:p>
          <a:p>
            <a:endParaRPr lang="en-US" dirty="0" smtClean="0"/>
          </a:p>
          <a:p>
            <a:pPr marL="0" indent="0" algn="just">
              <a:buNone/>
            </a:pPr>
            <a:endParaRPr lang="es-CO" dirty="0" smtClean="0"/>
          </a:p>
          <a:p>
            <a:pPr marL="0" indent="0" algn="just">
              <a:buNone/>
            </a:pPr>
            <a:r>
              <a:rPr lang="es-CO" dirty="0" smtClean="0"/>
              <a:t>Su </a:t>
            </a:r>
            <a:r>
              <a:rPr lang="es-CO" dirty="0"/>
              <a:t>capa se ha cargado en </a:t>
            </a:r>
            <a:r>
              <a:rPr lang="es-CO" dirty="0" smtClean="0"/>
              <a:t>Catálogo de Recursos Cartográficos Marino Costeros de Colombia, Servicio del </a:t>
            </a:r>
            <a:r>
              <a:rPr lang="es-CO" dirty="0" err="1" smtClean="0"/>
              <a:t>SiAM</a:t>
            </a:r>
            <a:r>
              <a:rPr lang="es-CO" dirty="0" smtClean="0"/>
              <a:t>. </a:t>
            </a:r>
            <a:r>
              <a:rPr lang="es-CO" dirty="0"/>
              <a:t>Ahora usted será capaz de acceder a la </a:t>
            </a:r>
            <a:r>
              <a:rPr lang="es-CO" dirty="0" smtClean="0"/>
              <a:t>página </a:t>
            </a:r>
            <a:r>
              <a:rPr lang="es-CO" dirty="0"/>
              <a:t>de información </a:t>
            </a:r>
            <a:r>
              <a:rPr lang="es-CO" dirty="0" smtClean="0"/>
              <a:t>(al </a:t>
            </a:r>
            <a:r>
              <a:rPr lang="es-CO" dirty="0"/>
              <a:t>hacer clic en el botón de información de </a:t>
            </a:r>
            <a:r>
              <a:rPr lang="es-CO" dirty="0" smtClean="0"/>
              <a:t>capa), </a:t>
            </a:r>
            <a:r>
              <a:rPr lang="es-CO" dirty="0"/>
              <a:t>el acceso a su forma de metadatos de edición </a:t>
            </a:r>
            <a:r>
              <a:rPr lang="es-CO" dirty="0" smtClean="0"/>
              <a:t>(al </a:t>
            </a:r>
            <a:r>
              <a:rPr lang="es-CO" dirty="0"/>
              <a:t>hacer clic en el botón Editar </a:t>
            </a:r>
            <a:r>
              <a:rPr lang="es-CO" dirty="0" smtClean="0"/>
              <a:t>metadatos) </a:t>
            </a:r>
            <a:r>
              <a:rPr lang="es-CO" dirty="0"/>
              <a:t>o para administrar los estilos para ello </a:t>
            </a:r>
            <a:r>
              <a:rPr lang="es-CO" dirty="0" smtClean="0"/>
              <a:t>(al </a:t>
            </a:r>
            <a:r>
              <a:rPr lang="es-CO" dirty="0"/>
              <a:t>hacer clic en el botón Administrar </a:t>
            </a:r>
            <a:r>
              <a:rPr lang="es-CO" dirty="0" smtClean="0"/>
              <a:t>estilos).</a:t>
            </a:r>
            <a:endParaRPr lang="en-US" dirty="0"/>
          </a:p>
        </p:txBody>
      </p:sp>
      <p:pic>
        <p:nvPicPr>
          <p:cNvPr id="11266" name="Picture 2" descr="../../../_images/upload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023" y="2100394"/>
            <a:ext cx="604837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../../../_images/afteruplo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5701113"/>
            <a:ext cx="601980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64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b="1" dirty="0" smtClean="0">
                <a:effectLst/>
              </a:rPr>
              <a:t>Información de la capa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4"/>
          </p:nvPr>
        </p:nvSpPr>
        <p:spPr>
          <a:xfrm>
            <a:off x="223520" y="1311965"/>
            <a:ext cx="4348480" cy="5044385"/>
          </a:xfrm>
        </p:spPr>
        <p:txBody>
          <a:bodyPr/>
          <a:lstStyle/>
          <a:p>
            <a:pPr marL="0" indent="0" algn="just">
              <a:buNone/>
            </a:pPr>
            <a:r>
              <a:rPr lang="es-CO" dirty="0" smtClean="0"/>
              <a:t>Después de cargar la capa, otra forma de visualizar la metadatos que contiene la capa. Puedes modificar cualquier información y luego presionar el botón Actualizar para conservar los cambios.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311965"/>
            <a:ext cx="4526854" cy="340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08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Metadatos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CO" dirty="0" smtClean="0"/>
              <a:t>Es tal vez la </a:t>
            </a:r>
            <a:r>
              <a:rPr lang="es-CO" b="1" dirty="0" smtClean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parte más importante del proceso</a:t>
            </a:r>
            <a:r>
              <a:rPr lang="es-CO" dirty="0" smtClean="0"/>
              <a:t>…</a:t>
            </a:r>
          </a:p>
          <a:p>
            <a:r>
              <a:rPr lang="es-CO" dirty="0" smtClean="0"/>
              <a:t>Describe</a:t>
            </a:r>
          </a:p>
          <a:p>
            <a:pPr lvl="1"/>
            <a:r>
              <a:rPr lang="es-CO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Título</a:t>
            </a:r>
            <a:r>
              <a:rPr lang="es-CO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s-CO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resumen </a:t>
            </a:r>
            <a:r>
              <a:rPr lang="es-CO" dirty="0" smtClean="0"/>
              <a:t>y </a:t>
            </a:r>
            <a:r>
              <a:rPr lang="es-CO" b="1" dirty="0" smtClean="0"/>
              <a:t>propósito</a:t>
            </a:r>
          </a:p>
          <a:p>
            <a:pPr lvl="1"/>
            <a:r>
              <a:rPr lang="es-CO" dirty="0" smtClean="0"/>
              <a:t>Frecuencia </a:t>
            </a:r>
            <a:r>
              <a:rPr lang="es-CO" smtClean="0"/>
              <a:t>de mantenimiento</a:t>
            </a:r>
            <a:endParaRPr lang="es-CO" dirty="0" smtClean="0"/>
          </a:p>
          <a:p>
            <a:pPr lvl="1"/>
            <a:r>
              <a:rPr lang="es-CO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Región (ámbito espacial)</a:t>
            </a:r>
          </a:p>
          <a:p>
            <a:pPr lvl="1"/>
            <a:r>
              <a:rPr lang="es-CO" dirty="0" smtClean="0"/>
              <a:t>Limitaciones en uso o acceso a los datos</a:t>
            </a:r>
          </a:p>
          <a:p>
            <a:pPr lvl="1"/>
            <a:r>
              <a:rPr lang="es-CO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Idioma</a:t>
            </a:r>
          </a:p>
          <a:p>
            <a:pPr lvl="1"/>
            <a:r>
              <a:rPr lang="es-CO" dirty="0" smtClean="0"/>
              <a:t>Tiempo de duración del proyecto</a:t>
            </a:r>
          </a:p>
          <a:p>
            <a:pPr lvl="1"/>
            <a:r>
              <a:rPr lang="es-CO" i="1" dirty="0" smtClean="0"/>
              <a:t>Descripción de la distribución (para fuentes externas)</a:t>
            </a:r>
          </a:p>
          <a:p>
            <a:pPr lvl="1"/>
            <a:r>
              <a:rPr lang="es-CO" dirty="0" smtClean="0"/>
              <a:t>Calidad de los datos</a:t>
            </a:r>
          </a:p>
          <a:p>
            <a:pPr lvl="1"/>
            <a:r>
              <a:rPr lang="es-CO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es-CO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alabras clave</a:t>
            </a:r>
          </a:p>
          <a:p>
            <a:pPr lvl="1"/>
            <a:r>
              <a:rPr lang="es-CO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Categoría</a:t>
            </a:r>
          </a:p>
        </p:txBody>
      </p:sp>
      <p:pic>
        <p:nvPicPr>
          <p:cNvPr id="4" name="Picture 2" descr="attention, danger, exclamation, point, problem, warning ic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5" r="27609"/>
          <a:stretch/>
        </p:blipFill>
        <p:spPr bwMode="auto">
          <a:xfrm>
            <a:off x="6929119" y="2509202"/>
            <a:ext cx="1219201" cy="266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12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478" y="1666810"/>
            <a:ext cx="8446408" cy="393294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2800" dirty="0">
                <a:effectLst/>
              </a:rPr>
              <a:t>Después de la actualización , la capa se mostrará en una ventana de vista previa</a:t>
            </a:r>
          </a:p>
        </p:txBody>
      </p:sp>
      <p:sp>
        <p:nvSpPr>
          <p:cNvPr id="4" name="3 Rectángulo"/>
          <p:cNvSpPr/>
          <p:nvPr/>
        </p:nvSpPr>
        <p:spPr>
          <a:xfrm>
            <a:off x="6444070" y="2860643"/>
            <a:ext cx="2453188" cy="40664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5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Editando capa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547" y="1208919"/>
            <a:ext cx="7754711" cy="503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01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Gestión de estilos</a:t>
            </a:r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" y="1208919"/>
            <a:ext cx="7680325" cy="531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37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521" y="65919"/>
            <a:ext cx="8183632" cy="1143000"/>
          </a:xfrm>
        </p:spPr>
        <p:txBody>
          <a:bodyPr>
            <a:normAutofit fontScale="90000"/>
          </a:bodyPr>
          <a:lstStyle/>
          <a:p>
            <a:r>
              <a:rPr lang="es-CO" dirty="0"/>
              <a:t>Catálogo de Recursos Cartográficos Marino Costeros de Colombia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CO" dirty="0" smtClean="0"/>
              <a:t>El Catálogo de Recursos </a:t>
            </a:r>
            <a:r>
              <a:rPr lang="es-CO" dirty="0"/>
              <a:t>Cartográficos Marino Costeros de Colombia, </a:t>
            </a:r>
            <a:r>
              <a:rPr lang="es-CO" dirty="0" smtClean="0"/>
              <a:t>es una recopilación </a:t>
            </a:r>
            <a:r>
              <a:rPr lang="es-CO" dirty="0"/>
              <a:t>de cartografía </a:t>
            </a:r>
            <a:r>
              <a:rPr lang="es-CO" dirty="0" smtClean="0"/>
              <a:t>y documentos  de interés para la gestión ambiental </a:t>
            </a:r>
            <a:r>
              <a:rPr lang="es-CO" dirty="0"/>
              <a:t>marino costera de </a:t>
            </a:r>
            <a:r>
              <a:rPr lang="es-CO" dirty="0" smtClean="0"/>
              <a:t>Colombia.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1304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Gestión de estilos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CO" dirty="0" smtClean="0"/>
              <a:t>Por defecto, las capas no está clasificadas y muestran un estilo simple.</a:t>
            </a:r>
          </a:p>
          <a:p>
            <a:pPr marL="0" indent="0" algn="just">
              <a:buNone/>
            </a:pPr>
            <a:r>
              <a:rPr lang="es-CO" dirty="0" smtClean="0"/>
              <a:t>Si quiere clasificar por colores acorde al valor de un atributo debe realizarse “manualmente”.</a:t>
            </a:r>
          </a:p>
          <a:p>
            <a:pPr marL="0" indent="0" algn="just">
              <a:buNone/>
            </a:pPr>
            <a:endParaRPr lang="es-CO" b="1" dirty="0" smtClean="0"/>
          </a:p>
          <a:p>
            <a:pPr marL="0" indent="0" algn="just">
              <a:buNone/>
            </a:pPr>
            <a:r>
              <a:rPr lang="es-CO" b="1" dirty="0" smtClean="0"/>
              <a:t>¿Cómo?</a:t>
            </a:r>
          </a:p>
          <a:p>
            <a:pPr lvl="1" algn="just"/>
            <a:r>
              <a:rPr lang="es-CO" dirty="0" smtClean="0"/>
              <a:t>Primero, debemos </a:t>
            </a:r>
            <a:r>
              <a:rPr lang="es-CO" b="1" dirty="0" smtClean="0">
                <a:solidFill>
                  <a:schemeClr val="accent6">
                    <a:lumMod val="75000"/>
                  </a:schemeClr>
                </a:solidFill>
              </a:rPr>
              <a:t>identificar los atributos </a:t>
            </a:r>
            <a:r>
              <a:rPr lang="es-CO" dirty="0" smtClean="0"/>
              <a:t>a usar y </a:t>
            </a:r>
            <a:r>
              <a:rPr lang="es-CO" i="1" u="sng" dirty="0" smtClean="0"/>
              <a:t>el valor</a:t>
            </a:r>
            <a:r>
              <a:rPr lang="es-CO" dirty="0" smtClean="0"/>
              <a:t> a usar en el filtro.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31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Nombre, relleno y trazo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88" y="827179"/>
            <a:ext cx="7525000" cy="540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49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Etiquetas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1" y="773912"/>
            <a:ext cx="7657736" cy="549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97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Filtros (muy importante)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772" y="853813"/>
            <a:ext cx="7053943" cy="50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0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Y se repite…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CO" dirty="0" smtClean="0"/>
              <a:t>Y </a:t>
            </a:r>
            <a:r>
              <a:rPr lang="es-CO" b="1" dirty="0" smtClean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 repite por cada clasificación que se requiera agregar.</a:t>
            </a:r>
          </a:p>
          <a:p>
            <a:pPr marL="0" indent="0" algn="just">
              <a:buNone/>
            </a:pPr>
            <a:endParaRPr lang="es-CO" b="1" dirty="0" smtClean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just">
              <a:buNone/>
            </a:pPr>
            <a:r>
              <a:rPr lang="es-CO" dirty="0" smtClean="0"/>
              <a:t>Pero….</a:t>
            </a:r>
          </a:p>
          <a:p>
            <a:pPr lvl="1" algn="just"/>
            <a:r>
              <a:rPr lang="es-CO" dirty="0"/>
              <a:t>¿Cómo puedo hacer para ver todos los valores posibles</a:t>
            </a:r>
            <a:r>
              <a:rPr lang="es-CO" dirty="0" smtClean="0"/>
              <a:t>?</a:t>
            </a:r>
          </a:p>
          <a:p>
            <a:pPr lvl="1" algn="just"/>
            <a:endParaRPr lang="es-CO" dirty="0" smtClean="0"/>
          </a:p>
          <a:p>
            <a:pPr lvl="1" algn="just"/>
            <a:r>
              <a:rPr lang="es-CO" dirty="0"/>
              <a:t>Se recomienda la utilización de una herramienta SIG de escritorio , como </a:t>
            </a:r>
            <a:r>
              <a:rPr lang="es-CO" dirty="0" err="1"/>
              <a:t>QGis</a:t>
            </a:r>
            <a:r>
              <a:rPr lang="es-CO" dirty="0"/>
              <a:t> o </a:t>
            </a:r>
            <a:r>
              <a:rPr lang="es-CO" dirty="0" err="1"/>
              <a:t>ArcMap</a:t>
            </a:r>
            <a:r>
              <a:rPr lang="es-CO" dirty="0"/>
              <a:t> para ver y editar </a:t>
            </a:r>
            <a:r>
              <a:rPr lang="es-CO" dirty="0" smtClean="0"/>
              <a:t>(si </a:t>
            </a:r>
            <a:r>
              <a:rPr lang="es-CO" dirty="0"/>
              <a:t>es </a:t>
            </a:r>
            <a:r>
              <a:rPr lang="es-CO" dirty="0" smtClean="0"/>
              <a:t>necesario)</a:t>
            </a:r>
            <a:endParaRPr lang="es-CO" dirty="0"/>
          </a:p>
          <a:p>
            <a:pPr lvl="1" algn="just"/>
            <a:endParaRPr lang="es-CO" dirty="0" smtClean="0"/>
          </a:p>
        </p:txBody>
      </p:sp>
      <p:pic>
        <p:nvPicPr>
          <p:cNvPr id="37890" name="Picture 2" descr="https://cdn2.iconfinder.com/data/icons/windows-8-metro-style/512/repea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051" y="4389930"/>
            <a:ext cx="2069465" cy="206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05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Precaución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dirty="0"/>
              <a:t>Las capas se pueden ver sólo con los estilos creados . Si desea ver una capa con otra paleta de colores usando otro atributo , es necesario crear un nuevo estilo para cada evento deseado 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attention, danger, exclamation, point, problem, warning ic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5" r="27609"/>
          <a:stretch/>
        </p:blipFill>
        <p:spPr bwMode="auto">
          <a:xfrm>
            <a:off x="4175759" y="3047682"/>
            <a:ext cx="1219201" cy="266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37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Creando mapas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CO" dirty="0"/>
              <a:t>En </a:t>
            </a:r>
            <a:r>
              <a:rPr lang="es-CO" dirty="0" smtClean="0"/>
              <a:t>Catálogo de Recursos Cartográficos Marino Costeros de Colombia, Servicio del </a:t>
            </a:r>
            <a:r>
              <a:rPr lang="es-CO" dirty="0" err="1" smtClean="0"/>
              <a:t>SiAM</a:t>
            </a:r>
            <a:r>
              <a:rPr lang="es-CO" dirty="0" smtClean="0"/>
              <a:t> </a:t>
            </a:r>
            <a:r>
              <a:rPr lang="es-CO" dirty="0"/>
              <a:t>, un mapa es un conjunto de capas apiladas que aparecen organizados según su importancia o escala </a:t>
            </a:r>
            <a:r>
              <a:rPr lang="es-CO" dirty="0" smtClean="0"/>
              <a:t>espacial.</a:t>
            </a:r>
            <a:endParaRPr lang="es-CO" dirty="0"/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s-CO" dirty="0"/>
              <a:t>Hay dos formas de crear un mapa en </a:t>
            </a:r>
            <a:r>
              <a:rPr lang="es-CO" dirty="0" smtClean="0"/>
              <a:t>Catálogo de Recursos Cartográficos Marino Costeros de Colombia, Servicio del </a:t>
            </a:r>
            <a:r>
              <a:rPr lang="es-CO" dirty="0" err="1" smtClean="0"/>
              <a:t>SiAM</a:t>
            </a:r>
            <a:r>
              <a:rPr lang="es-CO" dirty="0" smtClean="0"/>
              <a:t>:</a:t>
            </a:r>
            <a:endParaRPr lang="es-CO" dirty="0"/>
          </a:p>
          <a:p>
            <a:pPr marL="0" indent="0" algn="just">
              <a:buNone/>
            </a:pPr>
            <a:endParaRPr lang="en-US" dirty="0"/>
          </a:p>
          <a:p>
            <a:pPr marL="914400" lvl="1" indent="-457200" algn="just">
              <a:buFont typeface="+mj-lt"/>
              <a:buAutoNum type="arabicPeriod"/>
            </a:pPr>
            <a:r>
              <a:rPr lang="es-CO" dirty="0"/>
              <a:t>Selección de capas en la lista de la capa maestra de manera similar a un carro de </a:t>
            </a:r>
            <a:r>
              <a:rPr lang="es-CO" dirty="0" smtClean="0"/>
              <a:t>compras</a:t>
            </a:r>
            <a:r>
              <a:rPr lang="en-US" dirty="0" smtClean="0"/>
              <a:t>.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s-CO" dirty="0" smtClean="0"/>
              <a:t>A través </a:t>
            </a:r>
            <a:r>
              <a:rPr lang="es-CO" dirty="0"/>
              <a:t>del botón </a:t>
            </a:r>
            <a:r>
              <a:rPr lang="es-CO" dirty="0" smtClean="0"/>
              <a:t>"crear </a:t>
            </a:r>
            <a:r>
              <a:rPr lang="es-CO" dirty="0"/>
              <a:t>un mapa" y luego </a:t>
            </a:r>
            <a:r>
              <a:rPr lang="es-CO" dirty="0" smtClean="0"/>
              <a:t>buscar/encontrar </a:t>
            </a:r>
            <a:r>
              <a:rPr lang="es-CO" dirty="0"/>
              <a:t>las capas </a:t>
            </a:r>
            <a:r>
              <a:rPr lang="es-CO" dirty="0" smtClean="0"/>
              <a:t>deseadas.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27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Abrir lista de capas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338" y="1053149"/>
            <a:ext cx="7793491" cy="561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75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21" y="774165"/>
            <a:ext cx="7944719" cy="5727588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Seleccionar capas deseadas</a:t>
            </a:r>
            <a:endParaRPr lang="es-CO" dirty="0"/>
          </a:p>
        </p:txBody>
      </p:sp>
      <p:sp>
        <p:nvSpPr>
          <p:cNvPr id="5" name="4 Rectángulo"/>
          <p:cNvSpPr/>
          <p:nvPr/>
        </p:nvSpPr>
        <p:spPr>
          <a:xfrm>
            <a:off x="7729992" y="1826743"/>
            <a:ext cx="251462" cy="23854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5" t="15246" r="10176" b="18273"/>
          <a:stretch/>
        </p:blipFill>
        <p:spPr bwMode="auto">
          <a:xfrm>
            <a:off x="8472113" y="2301933"/>
            <a:ext cx="625033" cy="52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6 Conector recto"/>
          <p:cNvCxnSpPr/>
          <p:nvPr/>
        </p:nvCxnSpPr>
        <p:spPr>
          <a:xfrm>
            <a:off x="7889726" y="1826488"/>
            <a:ext cx="1133676" cy="52714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7638264" y="2065037"/>
            <a:ext cx="868574" cy="61268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96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Resultado final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81" y="1208919"/>
            <a:ext cx="8907619" cy="439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41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O" dirty="0" smtClean="0"/>
              <a:t>¿Cuál es el propósito de esta guía?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Aprender a </a:t>
            </a:r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subir la información</a:t>
            </a:r>
            <a:r>
              <a:rPr lang="es-CO" dirty="0" smtClean="0"/>
              <a:t> </a:t>
            </a:r>
          </a:p>
          <a:p>
            <a:r>
              <a:rPr lang="es-CO" dirty="0" smtClean="0"/>
              <a:t>Aprender a </a:t>
            </a:r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crear mapas</a:t>
            </a:r>
          </a:p>
          <a:p>
            <a:r>
              <a:rPr lang="es-CO" dirty="0" smtClean="0"/>
              <a:t>Aprender a </a:t>
            </a:r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subir documentos</a:t>
            </a:r>
            <a:endParaRPr lang="es-CO" b="1" dirty="0" smtClean="0"/>
          </a:p>
        </p:txBody>
      </p:sp>
    </p:spTree>
    <p:extLst>
      <p:ext uri="{BB962C8B-B14F-4D97-AF65-F5344CB8AC3E}">
        <p14:creationId xmlns:p14="http://schemas.microsoft.com/office/powerpoint/2010/main" val="100494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Agregando capas manualmente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8353"/>
            <a:ext cx="9144000" cy="436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73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Seleccionar capas deseadas y “agregar”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208919"/>
            <a:ext cx="7733120" cy="520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18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Resultado final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21" y="1208919"/>
            <a:ext cx="8562975" cy="515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2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Guardando mapa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2533650"/>
            <a:ext cx="3848100" cy="32766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41" y="1337810"/>
            <a:ext cx="4239217" cy="1066949"/>
          </a:xfrm>
          <a:prstGeom prst="rect">
            <a:avLst/>
          </a:prstGeom>
        </p:spPr>
      </p:pic>
      <p:cxnSp>
        <p:nvCxnSpPr>
          <p:cNvPr id="7" name="Conector angular 6"/>
          <p:cNvCxnSpPr>
            <a:stCxn id="5" idx="1"/>
            <a:endCxn id="4" idx="1"/>
          </p:cNvCxnSpPr>
          <p:nvPr/>
        </p:nvCxnSpPr>
        <p:spPr>
          <a:xfrm rot="10800000" flipH="1" flipV="1">
            <a:off x="528340" y="1871284"/>
            <a:ext cx="4424659" cy="2300665"/>
          </a:xfrm>
          <a:prstGeom prst="bentConnector3">
            <a:avLst>
              <a:gd name="adj1" fmla="val -5166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25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DOCUMENTOS</a:t>
            </a:r>
            <a:endParaRPr lang="es-CO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Demostración trabajar con documentos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9455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¿Repositorio?</a:t>
            </a:r>
            <a:endParaRPr lang="es-CO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CO" dirty="0"/>
              <a:t>Sí. La herramienta también permite un espacio para almacenar documentos y "compartir" .</a:t>
            </a:r>
            <a:endParaRPr lang="en-US" dirty="0"/>
          </a:p>
        </p:txBody>
      </p:sp>
      <p:pic>
        <p:nvPicPr>
          <p:cNvPr id="2050" name="Picture 2" descr="http://fc04.deviantart.net/fs70/f/2010/332/6/d/documents_folder_icon_by_itob-d33tjk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061" y="2351315"/>
            <a:ext cx="3946462" cy="394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9042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¿Cómo?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CO" dirty="0" smtClean="0"/>
              <a:t>El </a:t>
            </a:r>
            <a:r>
              <a:rPr lang="es-CO" dirty="0"/>
              <a:t>proceso es el mismo que se utiliza para cargar una </a:t>
            </a:r>
            <a:r>
              <a:rPr lang="es-CO" dirty="0" smtClean="0"/>
              <a:t>capa, </a:t>
            </a:r>
            <a:r>
              <a:rPr lang="es-CO" dirty="0"/>
              <a:t>compartir y configurar sus permisos de </a:t>
            </a:r>
            <a:r>
              <a:rPr lang="es-CO" dirty="0" smtClean="0"/>
              <a:t>acceso. </a:t>
            </a:r>
          </a:p>
          <a:p>
            <a:pPr marL="0" indent="0" algn="just">
              <a:buNone/>
            </a:pPr>
            <a:endParaRPr lang="es-CO" dirty="0" smtClean="0"/>
          </a:p>
          <a:p>
            <a:pPr marL="0" indent="0" algn="just">
              <a:buNone/>
            </a:pPr>
            <a:r>
              <a:rPr lang="es-CO" dirty="0" smtClean="0"/>
              <a:t>Puede </a:t>
            </a:r>
            <a:r>
              <a:rPr lang="es-CO" dirty="0"/>
              <a:t>introducir documentos de 2 </a:t>
            </a:r>
            <a:r>
              <a:rPr lang="es-CO" dirty="0" smtClean="0"/>
              <a:t>maneras:</a:t>
            </a:r>
          </a:p>
          <a:p>
            <a:pPr marL="0" indent="0" algn="just">
              <a:buNone/>
            </a:pPr>
            <a:endParaRPr lang="es-MX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es-CO" dirty="0" smtClean="0"/>
              <a:t>Como </a:t>
            </a:r>
            <a:r>
              <a:rPr lang="es-CO" dirty="0"/>
              <a:t>un enlace a un repositorio </a:t>
            </a:r>
            <a:r>
              <a:rPr lang="es-CO" dirty="0" smtClean="0"/>
              <a:t>externo.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CO" dirty="0"/>
              <a:t>C</a:t>
            </a:r>
            <a:r>
              <a:rPr lang="es-CO" dirty="0" smtClean="0"/>
              <a:t>opiar </a:t>
            </a:r>
            <a:r>
              <a:rPr lang="es-CO" dirty="0"/>
              <a:t>el archivo en el </a:t>
            </a:r>
            <a:r>
              <a:rPr lang="es-CO" dirty="0" smtClean="0"/>
              <a:t>Catálogo de Recursos Cartográficos Marino Costeros de Colombia, Servicio del </a:t>
            </a:r>
            <a:r>
              <a:rPr lang="es-CO" dirty="0" err="1" smtClean="0"/>
              <a:t>SiAM</a:t>
            </a:r>
            <a:r>
              <a:rPr lang="es-CO" dirty="0" smtClean="0"/>
              <a:t> localmente.</a:t>
            </a:r>
            <a:endParaRPr lang="es-CO" dirty="0"/>
          </a:p>
        </p:txBody>
      </p:sp>
      <p:pic>
        <p:nvPicPr>
          <p:cNvPr id="1026" name="Picture 2" descr="https://cdn2.iconfinder.com/data/icons/plump-by-zerode_/256/Folder-My-documents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276" y="4075611"/>
            <a:ext cx="1861004" cy="186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7000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875277" cy="1362075"/>
          </a:xfrm>
        </p:spPr>
        <p:txBody>
          <a:bodyPr>
            <a:noAutofit/>
          </a:bodyPr>
          <a:lstStyle/>
          <a:p>
            <a:r>
              <a:rPr lang="es-MX" sz="2800" dirty="0" smtClean="0"/>
              <a:t>URL del </a:t>
            </a:r>
            <a:r>
              <a:rPr lang="es-CO" sz="2800" dirty="0" smtClean="0"/>
              <a:t>Catálogo de Recursos Cartográficos Marino Costeros de Colombia, Servicio del </a:t>
            </a:r>
            <a:r>
              <a:rPr lang="es-CO" sz="2800" dirty="0" err="1" smtClean="0"/>
              <a:t>SiAM</a:t>
            </a:r>
            <a:r>
              <a:rPr lang="es-MX" sz="2800" dirty="0" smtClean="0"/>
              <a:t> </a:t>
            </a:r>
            <a:r>
              <a:rPr lang="es-MX" sz="2800" dirty="0" err="1" smtClean="0"/>
              <a:t>siam</a:t>
            </a:r>
            <a:endParaRPr lang="es-CO" sz="28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http://geonodesiam.invemar.org.co/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909663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SISTEMA DE RESOLUCIÓN DE PROBLEMAS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¿Qué pasa si algo sale mal?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823648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Errores en el trabajo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dirty="0" smtClean="0"/>
              <a:t>Catálogo de Recursos Cartográficos Marino Costeros de Colombia, Servicio del </a:t>
            </a:r>
            <a:r>
              <a:rPr lang="es-CO" dirty="0" err="1" smtClean="0"/>
              <a:t>SiAM</a:t>
            </a:r>
            <a:r>
              <a:rPr lang="es-MX" dirty="0" smtClean="0"/>
              <a:t> puede mostrar algunos errores durante el proceso de trabajo con él.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 smtClean="0"/>
              <a:t>Algunas situaciones pueden ser…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s-CO" dirty="0" smtClean="0">
                <a:solidFill>
                  <a:prstClr val="black"/>
                </a:solidFill>
              </a:rPr>
              <a:t>No se puede subir una capa.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s-CO" dirty="0" smtClean="0">
                <a:solidFill>
                  <a:prstClr val="black"/>
                </a:solidFill>
              </a:rPr>
              <a:t>No se puede mostrar una capa.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s-CO" dirty="0" smtClean="0">
                <a:solidFill>
                  <a:prstClr val="black"/>
                </a:solidFill>
              </a:rPr>
              <a:t>No se puede cambiar un estilo.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s-CO" dirty="0" smtClean="0">
                <a:solidFill>
                  <a:prstClr val="black"/>
                </a:solidFill>
              </a:rPr>
              <a:t>No se puede descargar una capa/documento.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s-CO" dirty="0" smtClean="0">
                <a:solidFill>
                  <a:prstClr val="black"/>
                </a:solidFill>
              </a:rPr>
              <a:t>No se puede guardar un mapa.</a:t>
            </a:r>
            <a:endParaRPr lang="es-CO" dirty="0">
              <a:solidFill>
                <a:prstClr val="black"/>
              </a:solidFill>
            </a:endParaRPr>
          </a:p>
        </p:txBody>
      </p:sp>
      <p:pic>
        <p:nvPicPr>
          <p:cNvPr id="4" name="Picture 2" descr="attention, danger, exclamation, point, problem, warning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095" y="250920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larm, alert, caution, danger, problem, warning, watch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095" y="4358957"/>
            <a:ext cx="1219200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204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b="1" dirty="0" smtClean="0">
                <a:effectLst/>
              </a:rPr>
              <a:t>Tipos de Insumos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4"/>
          </p:nvPr>
        </p:nvSpPr>
        <p:spPr>
          <a:xfrm>
            <a:off x="223520" y="990601"/>
            <a:ext cx="8747760" cy="5365750"/>
          </a:xfrm>
        </p:spPr>
        <p:txBody>
          <a:bodyPr/>
          <a:lstStyle/>
          <a:p>
            <a:pPr marL="0" indent="0" algn="just">
              <a:buNone/>
            </a:pPr>
            <a:r>
              <a:rPr lang="es-CO" dirty="0" smtClean="0"/>
              <a:t>En la página de inicio del Catálogo de Recursos Cartográficos Marino Costeros de Colombia, Servicio del </a:t>
            </a:r>
            <a:r>
              <a:rPr lang="es-CO" dirty="0" err="1" smtClean="0"/>
              <a:t>SiAM</a:t>
            </a:r>
            <a:r>
              <a:rPr lang="es-CO" dirty="0" smtClean="0"/>
              <a:t> se </a:t>
            </a:r>
            <a:r>
              <a:rPr lang="es-CO" dirty="0"/>
              <a:t>muestra una variedad de </a:t>
            </a:r>
            <a:r>
              <a:rPr lang="es-CO" dirty="0" smtClean="0"/>
              <a:t>información, en </a:t>
            </a:r>
            <a:r>
              <a:rPr lang="es-CO" dirty="0"/>
              <a:t>la parte superior de la </a:t>
            </a:r>
            <a:r>
              <a:rPr lang="es-CO" dirty="0" smtClean="0"/>
              <a:t>misma hay </a:t>
            </a:r>
            <a:r>
              <a:rPr lang="es-CO" dirty="0"/>
              <a:t>una barra de herramientas que muestra enlaces </a:t>
            </a:r>
            <a:r>
              <a:rPr lang="es-CO" dirty="0" smtClean="0"/>
              <a:t>rápidos: </a:t>
            </a:r>
            <a:r>
              <a:rPr lang="es-CO" dirty="0"/>
              <a:t>capas, mapas y documentos 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29" y="2649538"/>
            <a:ext cx="7385141" cy="352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51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Propuesta de soluciones</a:t>
            </a:r>
            <a:endParaRPr lang="es-CO" dirty="0"/>
          </a:p>
        </p:txBody>
      </p:sp>
      <p:graphicFrame>
        <p:nvGraphicFramePr>
          <p:cNvPr id="5" name="Marcador de contenido 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98161471"/>
              </p:ext>
            </p:extLst>
          </p:nvPr>
        </p:nvGraphicFramePr>
        <p:xfrm>
          <a:off x="223838" y="914400"/>
          <a:ext cx="8747125" cy="5720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35681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73152" y="1774155"/>
            <a:ext cx="51523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6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GRACIAS!</a:t>
            </a:r>
            <a:endParaRPr lang="es-ES" sz="96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3" name="Picture 3" descr="C:\GEZLAI03\DATOS\1_proyectos\SPINCAM\2015\spincam_iia\LOGOS_SPINCAM\LOGOS_SPINCAM\Logotipo Invemar Alta 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122" y="3507159"/>
            <a:ext cx="2109302" cy="240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782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3521" y="65919"/>
            <a:ext cx="7020754" cy="741220"/>
          </a:xfrm>
        </p:spPr>
        <p:txBody>
          <a:bodyPr/>
          <a:lstStyle/>
          <a:p>
            <a:r>
              <a:rPr lang="es-CO" dirty="0" smtClean="0"/>
              <a:t>Capas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4"/>
          </p:nvPr>
        </p:nvSpPr>
        <p:spPr>
          <a:xfrm>
            <a:off x="223520" y="807139"/>
            <a:ext cx="8747760" cy="55492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dirty="0" smtClean="0"/>
              <a:t>Las capas son un componente principal del Catálogo de Recursos Cartográficos Marino Costeros de Colombia, Servicio del </a:t>
            </a:r>
            <a:r>
              <a:rPr lang="es-CO" dirty="0" err="1" smtClean="0"/>
              <a:t>SiAM</a:t>
            </a:r>
            <a:r>
              <a:rPr lang="es-CO" dirty="0" smtClean="0"/>
              <a:t>.</a:t>
            </a:r>
          </a:p>
          <a:p>
            <a:pPr marL="0" indent="0" algn="just">
              <a:buNone/>
            </a:pPr>
            <a:r>
              <a:rPr lang="es-CO" dirty="0"/>
              <a:t>Las capas son </a:t>
            </a:r>
            <a:r>
              <a:rPr lang="es-CO" dirty="0" smtClean="0"/>
              <a:t>recursos publicables que </a:t>
            </a:r>
            <a:r>
              <a:rPr lang="es-CO" dirty="0"/>
              <a:t>representan una fuente de datos espaciales </a:t>
            </a:r>
            <a:r>
              <a:rPr lang="es-CO" dirty="0" err="1"/>
              <a:t>raster</a:t>
            </a:r>
            <a:r>
              <a:rPr lang="es-CO" dirty="0"/>
              <a:t> o </a:t>
            </a:r>
            <a:r>
              <a:rPr lang="es-CO" dirty="0" smtClean="0"/>
              <a:t>vector. </a:t>
            </a:r>
            <a:r>
              <a:rPr lang="es-CO" dirty="0"/>
              <a:t>Las capas también pueden estar </a:t>
            </a:r>
            <a:r>
              <a:rPr lang="es-CO" dirty="0" smtClean="0"/>
              <a:t>asociadas a metadatos, </a:t>
            </a:r>
            <a:r>
              <a:rPr lang="es-CO" dirty="0"/>
              <a:t>puntuaciones y </a:t>
            </a:r>
            <a:r>
              <a:rPr lang="es-CO" dirty="0" smtClean="0"/>
              <a:t>comentarios.</a:t>
            </a:r>
          </a:p>
          <a:p>
            <a:pPr marL="0" indent="0" algn="just">
              <a:buNone/>
            </a:pPr>
            <a:r>
              <a:rPr lang="es-CO" dirty="0" smtClean="0"/>
              <a:t>Catálogo de Recursos Cartográficos Marino Costeros de Colombia, Servicio del </a:t>
            </a:r>
            <a:r>
              <a:rPr lang="es-CO" dirty="0" err="1" smtClean="0"/>
              <a:t>SiAM</a:t>
            </a:r>
            <a:r>
              <a:rPr lang="es-CO" dirty="0" smtClean="0"/>
              <a:t> permite al usuario subir vectores (actualmente solo </a:t>
            </a:r>
            <a:r>
              <a:rPr lang="es-CO" b="1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Shapefiles</a:t>
            </a:r>
            <a:r>
              <a:rPr lang="es-CO" dirty="0" smtClean="0"/>
              <a:t>) y datos </a:t>
            </a:r>
            <a:r>
              <a:rPr lang="es-CO" i="1" dirty="0" err="1" smtClean="0"/>
              <a:t>raster</a:t>
            </a:r>
            <a:r>
              <a:rPr lang="es-CO" dirty="0" smtClean="0"/>
              <a:t> usando un formulario web. Los datos vectoriales son subidos en formato ESRI </a:t>
            </a:r>
            <a:r>
              <a:rPr lang="es-CO" dirty="0" err="1" smtClean="0"/>
              <a:t>Shapefile</a:t>
            </a:r>
            <a:r>
              <a:rPr lang="es-CO" dirty="0" smtClean="0"/>
              <a:t> e imágenes satelitales, y otros tipos de datos </a:t>
            </a:r>
            <a:r>
              <a:rPr lang="es-CO" dirty="0" err="1" smtClean="0"/>
              <a:t>raster</a:t>
            </a:r>
            <a:r>
              <a:rPr lang="es-CO" dirty="0" smtClean="0"/>
              <a:t> data son cargados como </a:t>
            </a:r>
            <a:r>
              <a:rPr lang="es-CO" b="1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GeoTIFFs</a:t>
            </a:r>
            <a:r>
              <a:rPr lang="es-CO" dirty="0" smtClean="0"/>
              <a:t>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37" y="5826109"/>
            <a:ext cx="854392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1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Capas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4"/>
          </p:nvPr>
        </p:nvSpPr>
        <p:spPr>
          <a:xfrm>
            <a:off x="223520" y="1311965"/>
            <a:ext cx="3611880" cy="50443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dirty="0"/>
              <a:t>Al hacer clic </a:t>
            </a:r>
            <a:r>
              <a:rPr lang="es-CO" dirty="0" smtClean="0"/>
              <a:t>en el enlace </a:t>
            </a:r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Capas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smtClean="0"/>
              <a:t>visualizará </a:t>
            </a:r>
            <a:r>
              <a:rPr lang="es-CO" dirty="0"/>
              <a:t>una lista de todas las capas publicadas. Si inicia la sesión como </a:t>
            </a:r>
            <a:r>
              <a:rPr lang="es-CO" dirty="0" smtClean="0"/>
              <a:t>administrador, </a:t>
            </a:r>
            <a:r>
              <a:rPr lang="es-CO" dirty="0"/>
              <a:t>también verá las capas no publicados en la misma </a:t>
            </a:r>
            <a:r>
              <a:rPr lang="es-CO" dirty="0" smtClean="0"/>
              <a:t>lista.</a:t>
            </a:r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101" y="1252126"/>
            <a:ext cx="4866199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40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Mapas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CO" dirty="0" smtClean="0"/>
              <a:t>Los mapas son uno de los principales componentes del Catálogo de Recursos Cartográficos Marino Costeros de Colombia, Servicio del </a:t>
            </a:r>
            <a:r>
              <a:rPr lang="es-CO" dirty="0" err="1" smtClean="0"/>
              <a:t>SiAM</a:t>
            </a:r>
            <a:r>
              <a:rPr lang="es-CO" dirty="0" smtClean="0"/>
              <a:t>.</a:t>
            </a:r>
          </a:p>
          <a:p>
            <a:pPr marL="0" indent="0" algn="just">
              <a:buNone/>
            </a:pPr>
            <a:r>
              <a:rPr lang="es-CO" dirty="0"/>
              <a:t>Los mapas se componen de varias capas y sus </a:t>
            </a:r>
            <a:r>
              <a:rPr lang="es-CO" dirty="0" smtClean="0"/>
              <a:t>estilos. </a:t>
            </a:r>
            <a:r>
              <a:rPr lang="es-CO" dirty="0"/>
              <a:t>Las capas pueden ser </a:t>
            </a:r>
            <a:r>
              <a:rPr lang="es-CO" dirty="0" smtClean="0"/>
              <a:t>capas </a:t>
            </a:r>
            <a:r>
              <a:rPr lang="es-CO" dirty="0"/>
              <a:t>locales en </a:t>
            </a:r>
            <a:r>
              <a:rPr lang="es-CO" dirty="0" smtClean="0"/>
              <a:t>Catálogo de Recursos Cartográficos Marino Costeros de Colombia, Servicio del </a:t>
            </a:r>
            <a:r>
              <a:rPr lang="es-CO" dirty="0" err="1" smtClean="0"/>
              <a:t>SiAM</a:t>
            </a:r>
            <a:r>
              <a:rPr lang="es-CO" dirty="0" smtClean="0"/>
              <a:t> </a:t>
            </a:r>
            <a:r>
              <a:rPr lang="es-CO" dirty="0"/>
              <a:t>así como capas remotas ya sea servido desde otros servidores WMS o por capas de servicios web como Google o </a:t>
            </a:r>
            <a:r>
              <a:rPr lang="es-CO" dirty="0" smtClean="0"/>
              <a:t>MapQuest.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37" y="4593331"/>
            <a:ext cx="854392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52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Mapas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4"/>
          </p:nvPr>
        </p:nvSpPr>
        <p:spPr>
          <a:xfrm>
            <a:off x="223520" y="1311965"/>
            <a:ext cx="4177030" cy="5044385"/>
          </a:xfrm>
        </p:spPr>
        <p:txBody>
          <a:bodyPr/>
          <a:lstStyle/>
          <a:p>
            <a:pPr marL="0" indent="0" algn="just">
              <a:buNone/>
            </a:pPr>
            <a:r>
              <a:rPr lang="es-CO" dirty="0" smtClean="0"/>
              <a:t>Al </a:t>
            </a:r>
            <a:r>
              <a:rPr lang="es-CO" dirty="0"/>
              <a:t>hacer clic en el enlace Mapa obtendrá una lista de todos los mapas </a:t>
            </a:r>
            <a:r>
              <a:rPr lang="es-CO" dirty="0" smtClean="0"/>
              <a:t>publicados.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100" y="2216722"/>
            <a:ext cx="4705350" cy="371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66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Documentos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4"/>
          </p:nvPr>
        </p:nvSpPr>
        <p:spPr>
          <a:xfrm>
            <a:off x="223520" y="1311965"/>
            <a:ext cx="3948430" cy="50443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dirty="0" smtClean="0"/>
              <a:t>Catálogo de Recursos Cartográficos Marino Costeros de Colombia, Servicio del </a:t>
            </a:r>
            <a:r>
              <a:rPr lang="es-CO" dirty="0" err="1" smtClean="0"/>
              <a:t>SiAM</a:t>
            </a:r>
            <a:r>
              <a:rPr lang="es-CO" dirty="0" smtClean="0"/>
              <a:t> permite la publicación de tablas de datos y texto gestionando los metadatos y los documentos asociados. </a:t>
            </a:r>
          </a:p>
          <a:p>
            <a:pPr marL="0" indent="0" algn="just">
              <a:buNone/>
            </a:pPr>
            <a:endParaRPr lang="es-MX" dirty="0"/>
          </a:p>
          <a:p>
            <a:pPr marL="0" indent="0" algn="just">
              <a:buNone/>
            </a:pPr>
            <a:r>
              <a:rPr lang="es-CO" dirty="0"/>
              <a:t>A través de la página del documento </a:t>
            </a:r>
            <a:r>
              <a:rPr lang="es-CO" dirty="0" smtClean="0"/>
              <a:t>es </a:t>
            </a:r>
            <a:r>
              <a:rPr lang="es-CO" dirty="0"/>
              <a:t>posible </a:t>
            </a:r>
            <a:r>
              <a:rPr lang="es-CO" dirty="0" smtClean="0"/>
              <a:t>visualizar, </a:t>
            </a:r>
            <a:r>
              <a:rPr lang="es-CO" dirty="0"/>
              <a:t>descargar y gestionar un documento.</a:t>
            </a:r>
            <a:endParaRPr lang="es-CO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449" y="1311965"/>
            <a:ext cx="4652813" cy="369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0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_INVEM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CD3D12C5-BA7F-4059-B109-263FB76297A1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BD9C6591-286D-4E22-9F08-DB8F179A4378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3CA7777E-57F1-4D82-8E02-E63C91FFA964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DDA5A492-8BF5-4EDF-8120-D9D4B188122F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1DB5F95C-59E0-401E-8BF5-F4767FAC68DB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3114</TotalTime>
  <Words>1367</Words>
  <Application>Microsoft Office PowerPoint</Application>
  <PresentationFormat>Presentación en pantalla (4:3)</PresentationFormat>
  <Paragraphs>125</Paragraphs>
  <Slides>41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9" baseType="lpstr">
      <vt:lpstr>Arial</vt:lpstr>
      <vt:lpstr>Wingdings</vt:lpstr>
      <vt:lpstr>Open Sans Semibold</vt:lpstr>
      <vt:lpstr>Open Sans Light</vt:lpstr>
      <vt:lpstr>Open Sans Extrabold</vt:lpstr>
      <vt:lpstr>Open Sans</vt:lpstr>
      <vt:lpstr>Calibri</vt:lpstr>
      <vt:lpstr>Plantilla_INVEMAR</vt:lpstr>
      <vt:lpstr>Uso del Catálogo de Recursos Cartográficos Marino Costeros de Colombia, Servicio del SiAM</vt:lpstr>
      <vt:lpstr>Catálogo de Recursos Cartográficos Marino Costeros de Colombia</vt:lpstr>
      <vt:lpstr>¿Cuál es el propósito de esta guía?</vt:lpstr>
      <vt:lpstr>Tipos de Insumos</vt:lpstr>
      <vt:lpstr>Capas</vt:lpstr>
      <vt:lpstr>Capas</vt:lpstr>
      <vt:lpstr>Mapas</vt:lpstr>
      <vt:lpstr>Mapas</vt:lpstr>
      <vt:lpstr>Documentos</vt:lpstr>
      <vt:lpstr>Buscador</vt:lpstr>
      <vt:lpstr>Gestión de capas</vt:lpstr>
      <vt:lpstr>Subiendo capas</vt:lpstr>
      <vt:lpstr>Subiendo capas</vt:lpstr>
      <vt:lpstr>Subiendo capas</vt:lpstr>
      <vt:lpstr>Información de la capa</vt:lpstr>
      <vt:lpstr>Metadatos</vt:lpstr>
      <vt:lpstr>Después de la actualización , la capa se mostrará en una ventana de vista previa</vt:lpstr>
      <vt:lpstr>Editando capa</vt:lpstr>
      <vt:lpstr>Gestión de estilos</vt:lpstr>
      <vt:lpstr>Gestión de estilos</vt:lpstr>
      <vt:lpstr>Nombre, relleno y trazo</vt:lpstr>
      <vt:lpstr>Etiquetas</vt:lpstr>
      <vt:lpstr>Filtros (muy importante)</vt:lpstr>
      <vt:lpstr>Y se repite…</vt:lpstr>
      <vt:lpstr>Precaución</vt:lpstr>
      <vt:lpstr>Creando mapas</vt:lpstr>
      <vt:lpstr>Abrir lista de capas</vt:lpstr>
      <vt:lpstr>Seleccionar capas deseadas</vt:lpstr>
      <vt:lpstr>Resultado final</vt:lpstr>
      <vt:lpstr>Agregando capas manualmente</vt:lpstr>
      <vt:lpstr>Seleccionar capas deseadas y “agregar”</vt:lpstr>
      <vt:lpstr>Resultado final</vt:lpstr>
      <vt:lpstr>Guardando mapa</vt:lpstr>
      <vt:lpstr>DOCUMENTOS</vt:lpstr>
      <vt:lpstr>¿Repositorio?</vt:lpstr>
      <vt:lpstr>¿Cómo?</vt:lpstr>
      <vt:lpstr>URL del Catálogo de Recursos Cartográficos Marino Costeros de Colombia, Servicio del SiAM siam</vt:lpstr>
      <vt:lpstr>SISTEMA DE RESOLUCIÓN DE PROBLEMAS</vt:lpstr>
      <vt:lpstr>Errores en el trabajo</vt:lpstr>
      <vt:lpstr>Propuesta de soluciones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CMA2 Project</dc:title>
  <dc:creator>usrsig17</dc:creator>
  <cp:keywords>INVEMAR</cp:keywords>
  <cp:lastModifiedBy>usrlabsis06</cp:lastModifiedBy>
  <cp:revision>180</cp:revision>
  <dcterms:created xsi:type="dcterms:W3CDTF">2014-09-04T20:27:04Z</dcterms:created>
  <dcterms:modified xsi:type="dcterms:W3CDTF">2016-12-09T19:52:01Z</dcterms:modified>
  <cp:category>atlas, caribbean, dss, indicator</cp:category>
</cp:coreProperties>
</file>